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61" r:id="rId2"/>
    <p:sldId id="322" r:id="rId3"/>
    <p:sldId id="264" r:id="rId4"/>
    <p:sldId id="318" r:id="rId5"/>
    <p:sldId id="319" r:id="rId6"/>
    <p:sldId id="317" r:id="rId7"/>
    <p:sldId id="267" r:id="rId8"/>
    <p:sldId id="268" r:id="rId9"/>
    <p:sldId id="320" r:id="rId10"/>
    <p:sldId id="262" r:id="rId11"/>
    <p:sldId id="263" r:id="rId12"/>
    <p:sldId id="269" r:id="rId13"/>
    <p:sldId id="321" r:id="rId14"/>
    <p:sldId id="272" r:id="rId15"/>
    <p:sldId id="271" r:id="rId16"/>
    <p:sldId id="287" r:id="rId17"/>
    <p:sldId id="273" r:id="rId18"/>
    <p:sldId id="323" r:id="rId19"/>
    <p:sldId id="292" r:id="rId20"/>
    <p:sldId id="274" r:id="rId21"/>
    <p:sldId id="347" r:id="rId22"/>
    <p:sldId id="275" r:id="rId23"/>
    <p:sldId id="276" r:id="rId24"/>
    <p:sldId id="348" r:id="rId25"/>
    <p:sldId id="277" r:id="rId26"/>
    <p:sldId id="282" r:id="rId27"/>
    <p:sldId id="283" r:id="rId28"/>
    <p:sldId id="284" r:id="rId29"/>
    <p:sldId id="343" r:id="rId30"/>
    <p:sldId id="344" r:id="rId31"/>
    <p:sldId id="290" r:id="rId32"/>
    <p:sldId id="291" r:id="rId33"/>
    <p:sldId id="295" r:id="rId34"/>
    <p:sldId id="345" r:id="rId35"/>
    <p:sldId id="346" r:id="rId36"/>
    <p:sldId id="293" r:id="rId37"/>
    <p:sldId id="351" r:id="rId38"/>
    <p:sldId id="329" r:id="rId39"/>
    <p:sldId id="296" r:id="rId40"/>
    <p:sldId id="297" r:id="rId41"/>
    <p:sldId id="325" r:id="rId42"/>
    <p:sldId id="330" r:id="rId43"/>
    <p:sldId id="327" r:id="rId44"/>
    <p:sldId id="326" r:id="rId45"/>
    <p:sldId id="300" r:id="rId46"/>
    <p:sldId id="324" r:id="rId47"/>
    <p:sldId id="349" r:id="rId48"/>
    <p:sldId id="332" r:id="rId49"/>
    <p:sldId id="331" r:id="rId50"/>
    <p:sldId id="328" r:id="rId51"/>
    <p:sldId id="342" r:id="rId52"/>
    <p:sldId id="333" r:id="rId53"/>
    <p:sldId id="341" r:id="rId54"/>
    <p:sldId id="334" r:id="rId55"/>
    <p:sldId id="335" r:id="rId56"/>
    <p:sldId id="336" r:id="rId57"/>
    <p:sldId id="337" r:id="rId58"/>
    <p:sldId id="338" r:id="rId59"/>
    <p:sldId id="339" r:id="rId60"/>
    <p:sldId id="356" r:id="rId61"/>
    <p:sldId id="340" r:id="rId62"/>
    <p:sldId id="350" r:id="rId63"/>
    <p:sldId id="352" r:id="rId64"/>
    <p:sldId id="354" r:id="rId65"/>
    <p:sldId id="355" r:id="rId66"/>
    <p:sldId id="353" r:id="rId67"/>
    <p:sldId id="285" r:id="rId68"/>
    <p:sldId id="286" r:id="rId69"/>
    <p:sldId id="314" r:id="rId70"/>
    <p:sldId id="315" r:id="rId71"/>
    <p:sldId id="316"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35F76-1A79-438B-873B-C36EA4B24A67}" v="409" dt="2023-01-25T03:58:51.6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9" autoAdjust="0"/>
    <p:restoredTop sz="94660"/>
  </p:normalViewPr>
  <p:slideViewPr>
    <p:cSldViewPr>
      <p:cViewPr varScale="1">
        <p:scale>
          <a:sx n="80" d="100"/>
          <a:sy n="80" d="100"/>
        </p:scale>
        <p:origin x="111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D7C426-1496-4F92-8C96-78B04F86348B}" type="datetimeFigureOut">
              <a:rPr lang="en-US" smtClean="0"/>
              <a:pPr/>
              <a:t>1/29/2023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BBF672-8EBA-4560-8EE1-7CC191D40BD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1</a:t>
            </a:fld>
            <a:endParaRPr lang="en-US" dirty="0"/>
          </a:p>
        </p:txBody>
      </p:sp>
    </p:spTree>
    <p:extLst>
      <p:ext uri="{BB962C8B-B14F-4D97-AF65-F5344CB8AC3E}">
        <p14:creationId xmlns:p14="http://schemas.microsoft.com/office/powerpoint/2010/main" val="4103906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first essay designs that addressed the concern of privacy to having correspondence exposed  for anyone to read. This co. owned a patent for a folded and sealed card. </a:t>
            </a:r>
          </a:p>
        </p:txBody>
      </p:sp>
      <p:sp>
        <p:nvSpPr>
          <p:cNvPr id="4" name="Slide Number Placeholder 3"/>
          <p:cNvSpPr>
            <a:spLocks noGrp="1"/>
          </p:cNvSpPr>
          <p:nvPr>
            <p:ph type="sldNum" sz="quarter" idx="5"/>
          </p:nvPr>
        </p:nvSpPr>
        <p:spPr/>
        <p:txBody>
          <a:bodyPr/>
          <a:lstStyle/>
          <a:p>
            <a:fld id="{C5BBF672-8EBA-4560-8EE1-7CC191D40BD7}" type="slidenum">
              <a:rPr lang="en-US" smtClean="0"/>
              <a:pPr/>
              <a:t>2</a:t>
            </a:fld>
            <a:endParaRPr lang="en-US" dirty="0"/>
          </a:p>
        </p:txBody>
      </p:sp>
    </p:spTree>
    <p:extLst>
      <p:ext uri="{BB962C8B-B14F-4D97-AF65-F5344CB8AC3E}">
        <p14:creationId xmlns:p14="http://schemas.microsoft.com/office/powerpoint/2010/main" val="81752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US law was authorizes to issue postal cards on June 8, 1872, The third Assistant Postmaster invited all leading bank note and engraving companies to submit proposals for the new card. Submission required design essays and samples..</a:t>
            </a:r>
          </a:p>
        </p:txBody>
      </p:sp>
      <p:sp>
        <p:nvSpPr>
          <p:cNvPr id="4" name="Slide Number Placeholder 3"/>
          <p:cNvSpPr>
            <a:spLocks noGrp="1"/>
          </p:cNvSpPr>
          <p:nvPr>
            <p:ph type="sldNum" sz="quarter" idx="5"/>
          </p:nvPr>
        </p:nvSpPr>
        <p:spPr/>
        <p:txBody>
          <a:bodyPr/>
          <a:lstStyle/>
          <a:p>
            <a:fld id="{C5BBF672-8EBA-4560-8EE1-7CC191D40BD7}" type="slidenum">
              <a:rPr lang="en-US" smtClean="0"/>
              <a:pPr/>
              <a:t>3</a:t>
            </a:fld>
            <a:endParaRPr lang="en-US" dirty="0"/>
          </a:p>
        </p:txBody>
      </p:sp>
    </p:spTree>
    <p:extLst>
      <p:ext uri="{BB962C8B-B14F-4D97-AF65-F5344CB8AC3E}">
        <p14:creationId xmlns:p14="http://schemas.microsoft.com/office/powerpoint/2010/main" val="563020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lithographed</a:t>
            </a:r>
          </a:p>
        </p:txBody>
      </p:sp>
      <p:sp>
        <p:nvSpPr>
          <p:cNvPr id="4" name="Slide Number Placeholder 3"/>
          <p:cNvSpPr>
            <a:spLocks noGrp="1"/>
          </p:cNvSpPr>
          <p:nvPr>
            <p:ph type="sldNum" sz="quarter" idx="5"/>
          </p:nvPr>
        </p:nvSpPr>
        <p:spPr/>
        <p:txBody>
          <a:bodyPr/>
          <a:lstStyle/>
          <a:p>
            <a:fld id="{C5BBF672-8EBA-4560-8EE1-7CC191D40BD7}" type="slidenum">
              <a:rPr lang="en-US" smtClean="0"/>
              <a:pPr/>
              <a:t>4</a:t>
            </a:fld>
            <a:endParaRPr lang="en-US" dirty="0"/>
          </a:p>
        </p:txBody>
      </p:sp>
    </p:spTree>
    <p:extLst>
      <p:ext uri="{BB962C8B-B14F-4D97-AF65-F5344CB8AC3E}">
        <p14:creationId xmlns:p14="http://schemas.microsoft.com/office/powerpoint/2010/main" val="271558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from the Columbia Bank Note Co. or Bureau Engraving &amp; Printing</a:t>
            </a:r>
          </a:p>
        </p:txBody>
      </p:sp>
      <p:sp>
        <p:nvSpPr>
          <p:cNvPr id="4" name="Slide Number Placeholder 3"/>
          <p:cNvSpPr>
            <a:spLocks noGrp="1"/>
          </p:cNvSpPr>
          <p:nvPr>
            <p:ph type="sldNum" sz="quarter" idx="5"/>
          </p:nvPr>
        </p:nvSpPr>
        <p:spPr/>
        <p:txBody>
          <a:bodyPr/>
          <a:lstStyle/>
          <a:p>
            <a:fld id="{C5BBF672-8EBA-4560-8EE1-7CC191D40BD7}" type="slidenum">
              <a:rPr lang="en-US" smtClean="0"/>
              <a:pPr/>
              <a:t>5</a:t>
            </a:fld>
            <a:endParaRPr lang="en-US" dirty="0"/>
          </a:p>
        </p:txBody>
      </p:sp>
    </p:spTree>
    <p:extLst>
      <p:ext uri="{BB962C8B-B14F-4D97-AF65-F5344CB8AC3E}">
        <p14:creationId xmlns:p14="http://schemas.microsoft.com/office/powerpoint/2010/main" val="2984464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Correspondence from the ABN noted that printing of cards was “out of their line” but they could make a profit by after recouping expenses after the first year of a contract.</a:t>
            </a:r>
          </a:p>
        </p:txBody>
      </p:sp>
      <p:sp>
        <p:nvSpPr>
          <p:cNvPr id="4" name="Slide Number Placeholder 3"/>
          <p:cNvSpPr>
            <a:spLocks noGrp="1"/>
          </p:cNvSpPr>
          <p:nvPr>
            <p:ph type="sldNum" sz="quarter" idx="5"/>
          </p:nvPr>
        </p:nvSpPr>
        <p:spPr/>
        <p:txBody>
          <a:bodyPr/>
          <a:lstStyle/>
          <a:p>
            <a:fld id="{C5BBF672-8EBA-4560-8EE1-7CC191D40BD7}" type="slidenum">
              <a:rPr lang="en-US" smtClean="0"/>
              <a:pPr/>
              <a:t>6</a:t>
            </a:fld>
            <a:endParaRPr lang="en-US" dirty="0"/>
          </a:p>
        </p:txBody>
      </p:sp>
    </p:spTree>
    <p:extLst>
      <p:ext uri="{BB962C8B-B14F-4D97-AF65-F5344CB8AC3E}">
        <p14:creationId xmlns:p14="http://schemas.microsoft.com/office/powerpoint/2010/main" val="3638593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Postmaster said thanks but no thanks for these designs but asked about cost of paper stock.</a:t>
            </a:r>
          </a:p>
          <a:p>
            <a:endParaRPr lang="en-US" dirty="0"/>
          </a:p>
        </p:txBody>
      </p:sp>
      <p:sp>
        <p:nvSpPr>
          <p:cNvPr id="4" name="Slide Number Placeholder 3"/>
          <p:cNvSpPr>
            <a:spLocks noGrp="1"/>
          </p:cNvSpPr>
          <p:nvPr>
            <p:ph type="sldNum" sz="quarter" idx="10"/>
          </p:nvPr>
        </p:nvSpPr>
        <p:spPr/>
        <p:txBody>
          <a:bodyPr/>
          <a:lstStyle/>
          <a:p>
            <a:fld id="{C5BBF672-8EBA-4560-8EE1-7CC191D40BD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POD seemed to lean to the National Bank Note Co. because  they had ”valuable suggestions about postal card” </a:t>
            </a:r>
          </a:p>
        </p:txBody>
      </p:sp>
      <p:sp>
        <p:nvSpPr>
          <p:cNvPr id="4" name="Slide Number Placeholder 3"/>
          <p:cNvSpPr>
            <a:spLocks noGrp="1"/>
          </p:cNvSpPr>
          <p:nvPr>
            <p:ph type="sldNum" sz="quarter" idx="5"/>
          </p:nvPr>
        </p:nvSpPr>
        <p:spPr/>
        <p:txBody>
          <a:bodyPr/>
          <a:lstStyle/>
          <a:p>
            <a:fld id="{C5BBF672-8EBA-4560-8EE1-7CC191D40BD7}" type="slidenum">
              <a:rPr lang="en-US" smtClean="0"/>
              <a:pPr/>
              <a:t>8</a:t>
            </a:fld>
            <a:endParaRPr lang="en-US" dirty="0"/>
          </a:p>
        </p:txBody>
      </p:sp>
    </p:spTree>
    <p:extLst>
      <p:ext uri="{BB962C8B-B14F-4D97-AF65-F5344CB8AC3E}">
        <p14:creationId xmlns:p14="http://schemas.microsoft.com/office/powerpoint/2010/main" val="3089642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essay started a trend using smaller type Liberty profile for the stamp design</a:t>
            </a:r>
          </a:p>
        </p:txBody>
      </p:sp>
      <p:sp>
        <p:nvSpPr>
          <p:cNvPr id="4" name="Slide Number Placeholder 3"/>
          <p:cNvSpPr>
            <a:spLocks noGrp="1"/>
          </p:cNvSpPr>
          <p:nvPr>
            <p:ph type="sldNum" sz="quarter" idx="5"/>
          </p:nvPr>
        </p:nvSpPr>
        <p:spPr/>
        <p:txBody>
          <a:bodyPr/>
          <a:lstStyle/>
          <a:p>
            <a:fld id="{C5BBF672-8EBA-4560-8EE1-7CC191D40BD7}" type="slidenum">
              <a:rPr lang="en-US" smtClean="0"/>
              <a:pPr/>
              <a:t>9</a:t>
            </a:fld>
            <a:endParaRPr lang="en-US" dirty="0"/>
          </a:p>
        </p:txBody>
      </p:sp>
    </p:spTree>
    <p:extLst>
      <p:ext uri="{BB962C8B-B14F-4D97-AF65-F5344CB8AC3E}">
        <p14:creationId xmlns:p14="http://schemas.microsoft.com/office/powerpoint/2010/main" val="2154363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August of 1872 a final design was approved.  </a:t>
            </a:r>
          </a:p>
        </p:txBody>
      </p:sp>
      <p:sp>
        <p:nvSpPr>
          <p:cNvPr id="4" name="Slide Number Placeholder 3"/>
          <p:cNvSpPr>
            <a:spLocks noGrp="1"/>
          </p:cNvSpPr>
          <p:nvPr>
            <p:ph type="sldNum" sz="quarter" idx="5"/>
          </p:nvPr>
        </p:nvSpPr>
        <p:spPr/>
        <p:txBody>
          <a:bodyPr/>
          <a:lstStyle/>
          <a:p>
            <a:fld id="{C5BBF672-8EBA-4560-8EE1-7CC191D40BD7}" type="slidenum">
              <a:rPr lang="en-US" smtClean="0"/>
              <a:pPr/>
              <a:t>12</a:t>
            </a:fld>
            <a:endParaRPr lang="en-US" dirty="0"/>
          </a:p>
        </p:txBody>
      </p:sp>
    </p:spTree>
    <p:extLst>
      <p:ext uri="{BB962C8B-B14F-4D97-AF65-F5344CB8AC3E}">
        <p14:creationId xmlns:p14="http://schemas.microsoft.com/office/powerpoint/2010/main" val="1751339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Printed from the master typograph die singly on a Gordan press in 29 colors. 175 cards were send o the 3</a:t>
            </a:r>
            <a:r>
              <a:rPr lang="en-US" baseline="30000" dirty="0"/>
              <a:t>rd</a:t>
            </a:r>
            <a:r>
              <a:rPr lang="en-US" dirty="0"/>
              <a:t> assistant postmaster general.</a:t>
            </a:r>
          </a:p>
        </p:txBody>
      </p:sp>
      <p:sp>
        <p:nvSpPr>
          <p:cNvPr id="4" name="Slide Number Placeholder 3"/>
          <p:cNvSpPr>
            <a:spLocks noGrp="1"/>
          </p:cNvSpPr>
          <p:nvPr>
            <p:ph type="sldNum" sz="quarter" idx="5"/>
          </p:nvPr>
        </p:nvSpPr>
        <p:spPr/>
        <p:txBody>
          <a:bodyPr/>
          <a:lstStyle/>
          <a:p>
            <a:fld id="{C5BBF672-8EBA-4560-8EE1-7CC191D40BD7}" type="slidenum">
              <a:rPr lang="en-US" smtClean="0"/>
              <a:pPr/>
              <a:t>13</a:t>
            </a:fld>
            <a:endParaRPr lang="en-US" dirty="0"/>
          </a:p>
        </p:txBody>
      </p:sp>
    </p:spTree>
    <p:extLst>
      <p:ext uri="{BB962C8B-B14F-4D97-AF65-F5344CB8AC3E}">
        <p14:creationId xmlns:p14="http://schemas.microsoft.com/office/powerpoint/2010/main" val="221013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National Bank Note Co. suggested “that a distinct watermark, POD should appear in the whole or part of every card” The Post office wanted something new for the postal cards other than what was being used on stamped envelopes.  </a:t>
            </a:r>
          </a:p>
        </p:txBody>
      </p:sp>
      <p:sp>
        <p:nvSpPr>
          <p:cNvPr id="4" name="Slide Number Placeholder 3"/>
          <p:cNvSpPr>
            <a:spLocks noGrp="1"/>
          </p:cNvSpPr>
          <p:nvPr>
            <p:ph type="sldNum" sz="quarter" idx="10"/>
          </p:nvPr>
        </p:nvSpPr>
        <p:spPr/>
        <p:txBody>
          <a:bodyPr/>
          <a:lstStyle/>
          <a:p>
            <a:fld id="{C5BBF672-8EBA-4560-8EE1-7CC191D40BD7}"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Unwatermaked</a:t>
            </a:r>
            <a:endParaRPr lang="en-US" dirty="0"/>
          </a:p>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15</a:t>
            </a:fld>
            <a:endParaRPr lang="en-US" dirty="0"/>
          </a:p>
        </p:txBody>
      </p:sp>
    </p:spTree>
    <p:extLst>
      <p:ext uri="{BB962C8B-B14F-4D97-AF65-F5344CB8AC3E}">
        <p14:creationId xmlns:p14="http://schemas.microsoft.com/office/powerpoint/2010/main" val="1043108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Following their own policy to identify their own products by secret mark the NBNC placed two horizontal dashes in the upper right hand corner inside the knife edge. Only 12 bids were received to print the cards. </a:t>
            </a:r>
          </a:p>
        </p:txBody>
      </p:sp>
      <p:sp>
        <p:nvSpPr>
          <p:cNvPr id="4" name="Slide Number Placeholder 3"/>
          <p:cNvSpPr>
            <a:spLocks noGrp="1"/>
          </p:cNvSpPr>
          <p:nvPr>
            <p:ph type="sldNum" sz="quarter" idx="10"/>
          </p:nvPr>
        </p:nvSpPr>
        <p:spPr/>
        <p:txBody>
          <a:bodyPr/>
          <a:lstStyle/>
          <a:p>
            <a:fld id="{C5BBF672-8EBA-4560-8EE1-7CC191D40BD7}" type="slidenum">
              <a:rPr lang="en-US" smtClean="0"/>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 contract required that the card be produced on watermark paper.  Water marks are produced during the paper making process.  While the pulp is in the form f a thick sludge, it is passed through two rollers.  One of these rollers, the dandy roll has the watermark mounted in relief.  The watermark design is formed by winding wire around a template to create individual letters . The letters are welded together into a monogram.  The monogram is then welded onto a fine </a:t>
            </a:r>
            <a:r>
              <a:rPr lang="en-US" dirty="0" err="1"/>
              <a:t>mwsh</a:t>
            </a:r>
            <a:r>
              <a:rPr lang="en-US" dirty="0"/>
              <a:t> screen which forms the surface of the dandy roll.  The POD supplied dandy rolls to the Morgan envelope CO. Morgan then subcontracted the card stock production to the Hudson &amp; Cheney paper Co. of North Manchester , Connecticut . </a:t>
            </a:r>
          </a:p>
        </p:txBody>
      </p:sp>
      <p:sp>
        <p:nvSpPr>
          <p:cNvPr id="4" name="Slide Number Placeholder 3"/>
          <p:cNvSpPr>
            <a:spLocks noGrp="1"/>
          </p:cNvSpPr>
          <p:nvPr>
            <p:ph type="sldNum" sz="quarter" idx="5"/>
          </p:nvPr>
        </p:nvSpPr>
        <p:spPr/>
        <p:txBody>
          <a:bodyPr/>
          <a:lstStyle/>
          <a:p>
            <a:fld id="{C5BBF672-8EBA-4560-8EE1-7CC191D40BD7}" type="slidenum">
              <a:rPr lang="en-US" smtClean="0"/>
              <a:pPr/>
              <a:t>20</a:t>
            </a:fld>
            <a:endParaRPr lang="en-US" dirty="0"/>
          </a:p>
        </p:txBody>
      </p:sp>
    </p:spTree>
    <p:extLst>
      <p:ext uri="{BB962C8B-B14F-4D97-AF65-F5344CB8AC3E}">
        <p14:creationId xmlns:p14="http://schemas.microsoft.com/office/powerpoint/2010/main" val="75190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Production of cards was shut down after one month due to paper problems.  The public complained that the paper was too porous causing ink to bleed when written upon. Another issue was that the watermark indentation was so pronounced that ink pens would get caught on it.  The problems were corrected and the watermark monogram was reduced.  </a:t>
            </a:r>
          </a:p>
        </p:txBody>
      </p:sp>
      <p:sp>
        <p:nvSpPr>
          <p:cNvPr id="4" name="Slide Number Placeholder 3"/>
          <p:cNvSpPr>
            <a:spLocks noGrp="1"/>
          </p:cNvSpPr>
          <p:nvPr>
            <p:ph type="sldNum" sz="quarter" idx="5"/>
          </p:nvPr>
        </p:nvSpPr>
        <p:spPr/>
        <p:txBody>
          <a:bodyPr/>
          <a:lstStyle/>
          <a:p>
            <a:fld id="{C5BBF672-8EBA-4560-8EE1-7CC191D40BD7}" type="slidenum">
              <a:rPr lang="en-US" smtClean="0"/>
              <a:pPr/>
              <a:t>21</a:t>
            </a:fld>
            <a:endParaRPr lang="en-US" dirty="0"/>
          </a:p>
        </p:txBody>
      </p:sp>
    </p:spTree>
    <p:extLst>
      <p:ext uri="{BB962C8B-B14F-4D97-AF65-F5344CB8AC3E}">
        <p14:creationId xmlns:p14="http://schemas.microsoft.com/office/powerpoint/2010/main" val="397506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was no authorization to use unwatermarked paper but they do exist,  It is believed that some cards may have been produced on unwatermarked stock in an attempt to convince the POD to change some of the requirements of the contract.  Another theory was that an attempt was made to work out the composition for the paper stock before the dandy roll was received from the post office. </a:t>
            </a:r>
          </a:p>
        </p:txBody>
      </p:sp>
      <p:sp>
        <p:nvSpPr>
          <p:cNvPr id="4" name="Slide Number Placeholder 3"/>
          <p:cNvSpPr>
            <a:spLocks noGrp="1"/>
          </p:cNvSpPr>
          <p:nvPr>
            <p:ph type="sldNum" sz="quarter" idx="5"/>
          </p:nvPr>
        </p:nvSpPr>
        <p:spPr/>
        <p:txBody>
          <a:bodyPr/>
          <a:lstStyle/>
          <a:p>
            <a:fld id="{C5BBF672-8EBA-4560-8EE1-7CC191D40BD7}" type="slidenum">
              <a:rPr lang="en-US" smtClean="0"/>
              <a:pPr/>
              <a:t>27</a:t>
            </a:fld>
            <a:endParaRPr lang="en-US" dirty="0"/>
          </a:p>
        </p:txBody>
      </p:sp>
    </p:spTree>
    <p:extLst>
      <p:ext uri="{BB962C8B-B14F-4D97-AF65-F5344CB8AC3E}">
        <p14:creationId xmlns:p14="http://schemas.microsoft.com/office/powerpoint/2010/main" val="1978396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SP4 Clipped scallops “U” &amp; “C”        SP7 Clipped scallop “T” defect “E” in STATES     SP23 Clipped scallops “CENT”         SP45 dot above E &amp; Bumps in knife line</a:t>
            </a:r>
          </a:p>
          <a:p>
            <a:r>
              <a:rPr lang="en-US" dirty="0"/>
              <a:t>Since the NBNC did not release the master die or the transfer roll, it was impossible for any of the subject plates to be removed or replaced at any time during the three year contract. Held by the Morgan envelope Co.  This accounts for numerous damage and recutting made to individual plates over a three year period. Distinguishing features on each plate before recutting continue to appear during production.  These four cards demonstrate plates in original state before being extensively damaged.  </a:t>
            </a:r>
          </a:p>
        </p:txBody>
      </p:sp>
      <p:sp>
        <p:nvSpPr>
          <p:cNvPr id="4" name="Slide Number Placeholder 3"/>
          <p:cNvSpPr>
            <a:spLocks noGrp="1"/>
          </p:cNvSpPr>
          <p:nvPr>
            <p:ph type="sldNum" sz="quarter" idx="5"/>
          </p:nvPr>
        </p:nvSpPr>
        <p:spPr/>
        <p:txBody>
          <a:bodyPr/>
          <a:lstStyle/>
          <a:p>
            <a:fld id="{C5BBF672-8EBA-4560-8EE1-7CC191D40BD7}" type="slidenum">
              <a:rPr lang="en-US" smtClean="0"/>
              <a:pPr/>
              <a:t>28</a:t>
            </a:fld>
            <a:endParaRPr lang="en-US" dirty="0"/>
          </a:p>
        </p:txBody>
      </p:sp>
    </p:spTree>
    <p:extLst>
      <p:ext uri="{BB962C8B-B14F-4D97-AF65-F5344CB8AC3E}">
        <p14:creationId xmlns:p14="http://schemas.microsoft.com/office/powerpoint/2010/main" val="4187752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has been surmised that a bar from the paper feed mechanism came loose and fell  horizontally across four plates creating the “BIG HOLE” varieties.  </a:t>
            </a:r>
          </a:p>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29</a:t>
            </a:fld>
            <a:endParaRPr lang="en-US" dirty="0"/>
          </a:p>
        </p:txBody>
      </p:sp>
    </p:spTree>
    <p:extLst>
      <p:ext uri="{BB962C8B-B14F-4D97-AF65-F5344CB8AC3E}">
        <p14:creationId xmlns:p14="http://schemas.microsoft.com/office/powerpoint/2010/main" val="2731674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 23 </a:t>
            </a:r>
          </a:p>
        </p:txBody>
      </p:sp>
      <p:sp>
        <p:nvSpPr>
          <p:cNvPr id="4" name="Slide Number Placeholder 3"/>
          <p:cNvSpPr>
            <a:spLocks noGrp="1"/>
          </p:cNvSpPr>
          <p:nvPr>
            <p:ph type="sldNum" sz="quarter" idx="5"/>
          </p:nvPr>
        </p:nvSpPr>
        <p:spPr/>
        <p:txBody>
          <a:bodyPr/>
          <a:lstStyle/>
          <a:p>
            <a:fld id="{C5BBF672-8EBA-4560-8EE1-7CC191D40BD7}" type="slidenum">
              <a:rPr lang="en-US" smtClean="0"/>
              <a:pPr/>
              <a:t>30</a:t>
            </a:fld>
            <a:endParaRPr lang="en-US" dirty="0"/>
          </a:p>
        </p:txBody>
      </p:sp>
    </p:spTree>
    <p:extLst>
      <p:ext uri="{BB962C8B-B14F-4D97-AF65-F5344CB8AC3E}">
        <p14:creationId xmlns:p14="http://schemas.microsoft.com/office/powerpoint/2010/main" val="2918222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31</a:t>
            </a:fld>
            <a:endParaRPr lang="en-US" dirty="0"/>
          </a:p>
        </p:txBody>
      </p:sp>
    </p:spTree>
    <p:extLst>
      <p:ext uri="{BB962C8B-B14F-4D97-AF65-F5344CB8AC3E}">
        <p14:creationId xmlns:p14="http://schemas.microsoft.com/office/powerpoint/2010/main" val="2616337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32</a:t>
            </a:fld>
            <a:endParaRPr lang="en-US" dirty="0"/>
          </a:p>
        </p:txBody>
      </p:sp>
    </p:spTree>
    <p:extLst>
      <p:ext uri="{BB962C8B-B14F-4D97-AF65-F5344CB8AC3E}">
        <p14:creationId xmlns:p14="http://schemas.microsoft.com/office/powerpoint/2010/main" val="432336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33</a:t>
            </a:fld>
            <a:endParaRPr lang="en-US" dirty="0"/>
          </a:p>
        </p:txBody>
      </p:sp>
    </p:spTree>
    <p:extLst>
      <p:ext uri="{BB962C8B-B14F-4D97-AF65-F5344CB8AC3E}">
        <p14:creationId xmlns:p14="http://schemas.microsoft.com/office/powerpoint/2010/main" val="3954202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Distribution to post offices of the postal cards began May 12, 1873.  Springfield Massachusetts was the first office to receive the cards which were printed by the Morgan Envelope Co. located in that city.  New York City , Boston and Washington DC are known with May 13</a:t>
            </a:r>
            <a:r>
              <a:rPr lang="en-US" baseline="30000" dirty="0"/>
              <a:t>th</a:t>
            </a:r>
            <a:r>
              <a:rPr lang="en-US" dirty="0"/>
              <a:t> date which is considered the ERP.</a:t>
            </a:r>
          </a:p>
        </p:txBody>
      </p:sp>
      <p:sp>
        <p:nvSpPr>
          <p:cNvPr id="4" name="Slide Number Placeholder 3"/>
          <p:cNvSpPr>
            <a:spLocks noGrp="1"/>
          </p:cNvSpPr>
          <p:nvPr>
            <p:ph type="sldNum" sz="quarter" idx="5"/>
          </p:nvPr>
        </p:nvSpPr>
        <p:spPr/>
        <p:txBody>
          <a:bodyPr/>
          <a:lstStyle/>
          <a:p>
            <a:fld id="{C5BBF672-8EBA-4560-8EE1-7CC191D40BD7}" type="slidenum">
              <a:rPr lang="en-US" smtClean="0"/>
              <a:pPr/>
              <a:t>38</a:t>
            </a:fld>
            <a:endParaRPr lang="en-US" dirty="0"/>
          </a:p>
        </p:txBody>
      </p:sp>
    </p:spTree>
    <p:extLst>
      <p:ext uri="{BB962C8B-B14F-4D97-AF65-F5344CB8AC3E}">
        <p14:creationId xmlns:p14="http://schemas.microsoft.com/office/powerpoint/2010/main" val="364013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Oct 1875 postal guide stated any thing written on the message side made the card unmailable as a postal card and was to be rated as a letter. In Concord it was charged double the 3c  letter rate  with credit for the 1c on the card. The notation ”Reply if possible by return mail” got this card into trouble.</a:t>
            </a:r>
          </a:p>
        </p:txBody>
      </p:sp>
      <p:sp>
        <p:nvSpPr>
          <p:cNvPr id="4" name="Slide Number Placeholder 3"/>
          <p:cNvSpPr>
            <a:spLocks noGrp="1"/>
          </p:cNvSpPr>
          <p:nvPr>
            <p:ph type="sldNum" sz="quarter" idx="5"/>
          </p:nvPr>
        </p:nvSpPr>
        <p:spPr/>
        <p:txBody>
          <a:bodyPr/>
          <a:lstStyle/>
          <a:p>
            <a:fld id="{C5BBF672-8EBA-4560-8EE1-7CC191D40BD7}" type="slidenum">
              <a:rPr lang="en-US" smtClean="0"/>
              <a:pPr/>
              <a:t>40</a:t>
            </a:fld>
            <a:endParaRPr lang="en-US" dirty="0"/>
          </a:p>
        </p:txBody>
      </p:sp>
    </p:spTree>
    <p:extLst>
      <p:ext uri="{BB962C8B-B14F-4D97-AF65-F5344CB8AC3E}">
        <p14:creationId xmlns:p14="http://schemas.microsoft.com/office/powerpoint/2010/main" val="1797047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Properly rated to the 3c letter rate because of the attachment that was on the back of the card. The piece of paper glued required 2c additional postage.</a:t>
            </a:r>
          </a:p>
        </p:txBody>
      </p:sp>
      <p:sp>
        <p:nvSpPr>
          <p:cNvPr id="4" name="Slide Number Placeholder 3"/>
          <p:cNvSpPr>
            <a:spLocks noGrp="1"/>
          </p:cNvSpPr>
          <p:nvPr>
            <p:ph type="sldNum" sz="quarter" idx="5"/>
          </p:nvPr>
        </p:nvSpPr>
        <p:spPr/>
        <p:txBody>
          <a:bodyPr/>
          <a:lstStyle/>
          <a:p>
            <a:fld id="{C5BBF672-8EBA-4560-8EE1-7CC191D40BD7}" type="slidenum">
              <a:rPr lang="en-US" smtClean="0"/>
              <a:pPr/>
              <a:t>42</a:t>
            </a:fld>
            <a:endParaRPr lang="en-US" dirty="0"/>
          </a:p>
        </p:txBody>
      </p:sp>
    </p:spTree>
    <p:extLst>
      <p:ext uri="{BB962C8B-B14F-4D97-AF65-F5344CB8AC3E}">
        <p14:creationId xmlns:p14="http://schemas.microsoft.com/office/powerpoint/2010/main" val="324047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three color markings. BLACK Newburg      BLUE  </a:t>
            </a:r>
            <a:r>
              <a:rPr lang="en-US" dirty="0" err="1"/>
              <a:t>Pockester</a:t>
            </a:r>
            <a:r>
              <a:rPr lang="en-US" dirty="0"/>
              <a:t> Depot   Red manuscript scribble </a:t>
            </a:r>
          </a:p>
        </p:txBody>
      </p:sp>
      <p:sp>
        <p:nvSpPr>
          <p:cNvPr id="4" name="Slide Number Placeholder 3"/>
          <p:cNvSpPr>
            <a:spLocks noGrp="1"/>
          </p:cNvSpPr>
          <p:nvPr>
            <p:ph type="sldNum" sz="quarter" idx="5"/>
          </p:nvPr>
        </p:nvSpPr>
        <p:spPr/>
        <p:txBody>
          <a:bodyPr/>
          <a:lstStyle/>
          <a:p>
            <a:fld id="{C5BBF672-8EBA-4560-8EE1-7CC191D40BD7}" type="slidenum">
              <a:rPr lang="en-US" smtClean="0"/>
              <a:pPr/>
              <a:t>45</a:t>
            </a:fld>
            <a:endParaRPr lang="en-US" dirty="0"/>
          </a:p>
        </p:txBody>
      </p:sp>
    </p:spTree>
    <p:extLst>
      <p:ext uri="{BB962C8B-B14F-4D97-AF65-F5344CB8AC3E}">
        <p14:creationId xmlns:p14="http://schemas.microsoft.com/office/powerpoint/2010/main" val="4294106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qualify for free forwarding the card must not be out of the custody of the Post office.   A legal delivery is when an mailed article is delivered to a designated address. It cannot be remailed except when prepaid anew. </a:t>
            </a:r>
          </a:p>
        </p:txBody>
      </p:sp>
      <p:sp>
        <p:nvSpPr>
          <p:cNvPr id="4" name="Slide Number Placeholder 3"/>
          <p:cNvSpPr>
            <a:spLocks noGrp="1"/>
          </p:cNvSpPr>
          <p:nvPr>
            <p:ph type="sldNum" sz="quarter" idx="5"/>
          </p:nvPr>
        </p:nvSpPr>
        <p:spPr/>
        <p:txBody>
          <a:bodyPr/>
          <a:lstStyle/>
          <a:p>
            <a:fld id="{C5BBF672-8EBA-4560-8EE1-7CC191D40BD7}" type="slidenum">
              <a:rPr lang="en-US" smtClean="0"/>
              <a:pPr/>
              <a:t>46</a:t>
            </a:fld>
            <a:endParaRPr lang="en-US" dirty="0"/>
          </a:p>
        </p:txBody>
      </p:sp>
    </p:spTree>
    <p:extLst>
      <p:ext uri="{BB962C8B-B14F-4D97-AF65-F5344CB8AC3E}">
        <p14:creationId xmlns:p14="http://schemas.microsoft.com/office/powerpoint/2010/main" val="43801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 was not concerned about communication on a postal card by symbols and secret codes.    PARKMAN SHORTHAND  upper left  Possibly Hebrew upper right</a:t>
            </a:r>
          </a:p>
        </p:txBody>
      </p:sp>
      <p:sp>
        <p:nvSpPr>
          <p:cNvPr id="4" name="Slide Number Placeholder 3"/>
          <p:cNvSpPr>
            <a:spLocks noGrp="1"/>
          </p:cNvSpPr>
          <p:nvPr>
            <p:ph type="sldNum" sz="quarter" idx="5"/>
          </p:nvPr>
        </p:nvSpPr>
        <p:spPr/>
        <p:txBody>
          <a:bodyPr/>
          <a:lstStyle/>
          <a:p>
            <a:fld id="{C5BBF672-8EBA-4560-8EE1-7CC191D40BD7}" type="slidenum">
              <a:rPr lang="en-US" smtClean="0"/>
              <a:pPr/>
              <a:t>48</a:t>
            </a:fld>
            <a:endParaRPr lang="en-US" dirty="0"/>
          </a:p>
        </p:txBody>
      </p:sp>
    </p:spTree>
    <p:extLst>
      <p:ext uri="{BB962C8B-B14F-4D97-AF65-F5344CB8AC3E}">
        <p14:creationId xmlns:p14="http://schemas.microsoft.com/office/powerpoint/2010/main" val="3073513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BF672-8EBA-4560-8EE1-7CC191D40BD7}" type="slidenum">
              <a:rPr lang="en-US" smtClean="0"/>
              <a:pPr/>
              <a:t>49</a:t>
            </a:fld>
            <a:endParaRPr lang="en-US" dirty="0"/>
          </a:p>
        </p:txBody>
      </p:sp>
    </p:spTree>
    <p:extLst>
      <p:ext uri="{BB962C8B-B14F-4D97-AF65-F5344CB8AC3E}">
        <p14:creationId xmlns:p14="http://schemas.microsoft.com/office/powerpoint/2010/main" val="3375627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UPU  is Before July 1, 1875                                       Pre UPU Canada letter rate Prepaid 6c rate 4/1/68 to 2/1/75   No prepay 10c during this period.                  3c letter rate began 2/1/75</a:t>
            </a:r>
          </a:p>
        </p:txBody>
      </p:sp>
      <p:sp>
        <p:nvSpPr>
          <p:cNvPr id="4" name="Slide Number Placeholder 3"/>
          <p:cNvSpPr>
            <a:spLocks noGrp="1"/>
          </p:cNvSpPr>
          <p:nvPr>
            <p:ph type="sldNum" sz="quarter" idx="5"/>
          </p:nvPr>
        </p:nvSpPr>
        <p:spPr/>
        <p:txBody>
          <a:bodyPr/>
          <a:lstStyle/>
          <a:p>
            <a:fld id="{C5BBF672-8EBA-4560-8EE1-7CC191D40BD7}" type="slidenum">
              <a:rPr lang="en-US" smtClean="0"/>
              <a:pPr/>
              <a:t>51</a:t>
            </a:fld>
            <a:endParaRPr lang="en-US" dirty="0"/>
          </a:p>
        </p:txBody>
      </p:sp>
    </p:spTree>
    <p:extLst>
      <p:ext uri="{BB962C8B-B14F-4D97-AF65-F5344CB8AC3E}">
        <p14:creationId xmlns:p14="http://schemas.microsoft.com/office/powerpoint/2010/main" val="1989749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formation of the UPU on July 1, 1875 postal card rates were the same as the letter rates to the country of destination.  Some countries negotiated 2c rates before the formation of UPU. In the case of Canada ‘s was established on July 1, 1873.</a:t>
            </a:r>
          </a:p>
        </p:txBody>
      </p:sp>
      <p:sp>
        <p:nvSpPr>
          <p:cNvPr id="4" name="Slide Number Placeholder 3"/>
          <p:cNvSpPr>
            <a:spLocks noGrp="1"/>
          </p:cNvSpPr>
          <p:nvPr>
            <p:ph type="sldNum" sz="quarter" idx="5"/>
          </p:nvPr>
        </p:nvSpPr>
        <p:spPr/>
        <p:txBody>
          <a:bodyPr/>
          <a:lstStyle/>
          <a:p>
            <a:fld id="{C5BBF672-8EBA-4560-8EE1-7CC191D40BD7}" type="slidenum">
              <a:rPr lang="en-US" smtClean="0"/>
              <a:pPr/>
              <a:t>52</a:t>
            </a:fld>
            <a:endParaRPr lang="en-US" dirty="0"/>
          </a:p>
        </p:txBody>
      </p:sp>
    </p:spTree>
    <p:extLst>
      <p:ext uri="{BB962C8B-B14F-4D97-AF65-F5344CB8AC3E}">
        <p14:creationId xmlns:p14="http://schemas.microsoft.com/office/powerpoint/2010/main" val="2063012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Mourning card announcing “asleep with Jesus “ Capt. W.P. Hamilton who passed May 3 1875.   Quoting Hebrew IV .Ver (9.  </a:t>
            </a:r>
          </a:p>
        </p:txBody>
      </p:sp>
      <p:sp>
        <p:nvSpPr>
          <p:cNvPr id="4" name="Slide Number Placeholder 3"/>
          <p:cNvSpPr>
            <a:spLocks noGrp="1"/>
          </p:cNvSpPr>
          <p:nvPr>
            <p:ph type="sldNum" sz="quarter" idx="5"/>
          </p:nvPr>
        </p:nvSpPr>
        <p:spPr/>
        <p:txBody>
          <a:bodyPr/>
          <a:lstStyle/>
          <a:p>
            <a:fld id="{C5BBF672-8EBA-4560-8EE1-7CC191D40BD7}" type="slidenum">
              <a:rPr lang="en-US" smtClean="0"/>
              <a:pPr/>
              <a:t>53</a:t>
            </a:fld>
            <a:endParaRPr lang="en-US" dirty="0"/>
          </a:p>
        </p:txBody>
      </p:sp>
    </p:spTree>
    <p:extLst>
      <p:ext uri="{BB962C8B-B14F-4D97-AF65-F5344CB8AC3E}">
        <p14:creationId xmlns:p14="http://schemas.microsoft.com/office/powerpoint/2010/main" val="3125400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rare RPO territorial usage to Germany</a:t>
            </a:r>
          </a:p>
        </p:txBody>
      </p:sp>
      <p:sp>
        <p:nvSpPr>
          <p:cNvPr id="4" name="Slide Number Placeholder 3"/>
          <p:cNvSpPr>
            <a:spLocks noGrp="1"/>
          </p:cNvSpPr>
          <p:nvPr>
            <p:ph type="sldNum" sz="quarter" idx="5"/>
          </p:nvPr>
        </p:nvSpPr>
        <p:spPr/>
        <p:txBody>
          <a:bodyPr/>
          <a:lstStyle/>
          <a:p>
            <a:fld id="{C5BBF672-8EBA-4560-8EE1-7CC191D40BD7}" type="slidenum">
              <a:rPr lang="en-US" smtClean="0"/>
              <a:pPr/>
              <a:t>54</a:t>
            </a:fld>
            <a:endParaRPr lang="en-US" dirty="0"/>
          </a:p>
        </p:txBody>
      </p:sp>
    </p:spTree>
    <p:extLst>
      <p:ext uri="{BB962C8B-B14F-4D97-AF65-F5344CB8AC3E}">
        <p14:creationId xmlns:p14="http://schemas.microsoft.com/office/powerpoint/2010/main" val="4069045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UPU formed July 11875.</a:t>
            </a:r>
          </a:p>
        </p:txBody>
      </p:sp>
      <p:sp>
        <p:nvSpPr>
          <p:cNvPr id="4" name="Slide Number Placeholder 3"/>
          <p:cNvSpPr>
            <a:spLocks noGrp="1"/>
          </p:cNvSpPr>
          <p:nvPr>
            <p:ph type="sldNum" sz="quarter" idx="5"/>
          </p:nvPr>
        </p:nvSpPr>
        <p:spPr/>
        <p:txBody>
          <a:bodyPr/>
          <a:lstStyle/>
          <a:p>
            <a:fld id="{C5BBF672-8EBA-4560-8EE1-7CC191D40BD7}" type="slidenum">
              <a:rPr lang="en-US" smtClean="0"/>
              <a:pPr/>
              <a:t>56</a:t>
            </a:fld>
            <a:endParaRPr lang="en-US" dirty="0"/>
          </a:p>
        </p:txBody>
      </p:sp>
    </p:spTree>
    <p:extLst>
      <p:ext uri="{BB962C8B-B14F-4D97-AF65-F5344CB8AC3E}">
        <p14:creationId xmlns:p14="http://schemas.microsoft.com/office/powerpoint/2010/main" val="3278286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UPU use as UPU  began July1 1875.                                                   </a:t>
            </a:r>
            <a:r>
              <a:rPr lang="en-US" dirty="0" err="1"/>
              <a:t>Soldau</a:t>
            </a:r>
            <a:r>
              <a:rPr lang="en-US" dirty="0"/>
              <a:t> was the location of a  concentration camp for polish &amp; Jewish prisoners during WWII</a:t>
            </a:r>
          </a:p>
        </p:txBody>
      </p:sp>
      <p:sp>
        <p:nvSpPr>
          <p:cNvPr id="4" name="Slide Number Placeholder 3"/>
          <p:cNvSpPr>
            <a:spLocks noGrp="1"/>
          </p:cNvSpPr>
          <p:nvPr>
            <p:ph type="sldNum" sz="quarter" idx="5"/>
          </p:nvPr>
        </p:nvSpPr>
        <p:spPr/>
        <p:txBody>
          <a:bodyPr/>
          <a:lstStyle/>
          <a:p>
            <a:fld id="{C5BBF672-8EBA-4560-8EE1-7CC191D40BD7}" type="slidenum">
              <a:rPr lang="en-US" smtClean="0"/>
              <a:pPr/>
              <a:t>58</a:t>
            </a:fld>
            <a:endParaRPr lang="en-US" dirty="0"/>
          </a:p>
        </p:txBody>
      </p:sp>
    </p:spTree>
    <p:extLst>
      <p:ext uri="{BB962C8B-B14F-4D97-AF65-F5344CB8AC3E}">
        <p14:creationId xmlns:p14="http://schemas.microsoft.com/office/powerpoint/2010/main" val="2102649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Chicago Blues  Famous GIN barrel,  STAR  &amp;  Geometrics very popular in many cities .   Blue cancels began being used in 1873 and continued through 1877.</a:t>
            </a:r>
          </a:p>
        </p:txBody>
      </p:sp>
      <p:sp>
        <p:nvSpPr>
          <p:cNvPr id="4" name="Slide Number Placeholder 3"/>
          <p:cNvSpPr>
            <a:spLocks noGrp="1"/>
          </p:cNvSpPr>
          <p:nvPr>
            <p:ph type="sldNum" sz="quarter" idx="5"/>
          </p:nvPr>
        </p:nvSpPr>
        <p:spPr/>
        <p:txBody>
          <a:bodyPr/>
          <a:lstStyle/>
          <a:p>
            <a:fld id="{C5BBF672-8EBA-4560-8EE1-7CC191D40BD7}" type="slidenum">
              <a:rPr lang="en-US" smtClean="0"/>
              <a:pPr/>
              <a:t>62</a:t>
            </a:fld>
            <a:endParaRPr lang="en-US" dirty="0"/>
          </a:p>
        </p:txBody>
      </p:sp>
    </p:spTree>
    <p:extLst>
      <p:ext uri="{BB962C8B-B14F-4D97-AF65-F5344CB8AC3E}">
        <p14:creationId xmlns:p14="http://schemas.microsoft.com/office/powerpoint/2010/main" val="31195287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1875 there was no practical machine to mechanically cancel mail. Post masters across the country used hand held devices to cancel mail.  Many cancelers were made from cork or wood which wore  quickly depending on the volume of mail hand canceled. Creative postmaster would carve designs into the obliterators.  </a:t>
            </a:r>
          </a:p>
        </p:txBody>
      </p:sp>
      <p:sp>
        <p:nvSpPr>
          <p:cNvPr id="4" name="Slide Number Placeholder 3"/>
          <p:cNvSpPr>
            <a:spLocks noGrp="1"/>
          </p:cNvSpPr>
          <p:nvPr>
            <p:ph type="sldNum" sz="quarter" idx="5"/>
          </p:nvPr>
        </p:nvSpPr>
        <p:spPr/>
        <p:txBody>
          <a:bodyPr/>
          <a:lstStyle/>
          <a:p>
            <a:fld id="{C5BBF672-8EBA-4560-8EE1-7CC191D40BD7}" type="slidenum">
              <a:rPr lang="en-US" smtClean="0"/>
              <a:pPr/>
              <a:t>63</a:t>
            </a:fld>
            <a:endParaRPr lang="en-US" dirty="0"/>
          </a:p>
        </p:txBody>
      </p:sp>
    </p:spTree>
    <p:extLst>
      <p:ext uri="{BB962C8B-B14F-4D97-AF65-F5344CB8AC3E}">
        <p14:creationId xmlns:p14="http://schemas.microsoft.com/office/powerpoint/2010/main" val="21569747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postmasters would carve the first letter of their cities name. Some would even whittle their own initials.   </a:t>
            </a:r>
            <a:r>
              <a:rPr lang="en-US" b="1" dirty="0"/>
              <a:t>K </a:t>
            </a:r>
            <a:r>
              <a:rPr lang="en-US" dirty="0"/>
              <a:t>HB Keeler PM Newport NY   </a:t>
            </a:r>
            <a:r>
              <a:rPr lang="en-US" b="1" dirty="0"/>
              <a:t>RO</a:t>
            </a:r>
            <a:r>
              <a:rPr lang="en-US" dirty="0"/>
              <a:t>  Hiram Rose PM Norwalk OH  </a:t>
            </a:r>
            <a:r>
              <a:rPr lang="en-US" b="1" dirty="0"/>
              <a:t>HR</a:t>
            </a:r>
            <a:r>
              <a:rPr lang="en-US" dirty="0"/>
              <a:t> H. Rogers Clerk Pittsburg PA  </a:t>
            </a:r>
          </a:p>
        </p:txBody>
      </p:sp>
      <p:sp>
        <p:nvSpPr>
          <p:cNvPr id="4" name="Slide Number Placeholder 3"/>
          <p:cNvSpPr>
            <a:spLocks noGrp="1"/>
          </p:cNvSpPr>
          <p:nvPr>
            <p:ph type="sldNum" sz="quarter" idx="5"/>
          </p:nvPr>
        </p:nvSpPr>
        <p:spPr/>
        <p:txBody>
          <a:bodyPr/>
          <a:lstStyle/>
          <a:p>
            <a:fld id="{C5BBF672-8EBA-4560-8EE1-7CC191D40BD7}" type="slidenum">
              <a:rPr lang="en-US" smtClean="0"/>
              <a:pPr/>
              <a:t>64</a:t>
            </a:fld>
            <a:endParaRPr lang="en-US" dirty="0"/>
          </a:p>
        </p:txBody>
      </p:sp>
    </p:spTree>
    <p:extLst>
      <p:ext uri="{BB962C8B-B14F-4D97-AF65-F5344CB8AC3E}">
        <p14:creationId xmlns:p14="http://schemas.microsoft.com/office/powerpoint/2010/main" val="3473426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NYC handled the most volume of mail. It experimented with various carving of their obliterators to minimize wear but to no avail as legibility was an issue.   Eventually the POD provided duplex steel barred killers which lasted longer and made clearer strikes.</a:t>
            </a:r>
          </a:p>
        </p:txBody>
      </p:sp>
      <p:sp>
        <p:nvSpPr>
          <p:cNvPr id="4" name="Slide Number Placeholder 3"/>
          <p:cNvSpPr>
            <a:spLocks noGrp="1"/>
          </p:cNvSpPr>
          <p:nvPr>
            <p:ph type="sldNum" sz="quarter" idx="5"/>
          </p:nvPr>
        </p:nvSpPr>
        <p:spPr/>
        <p:txBody>
          <a:bodyPr/>
          <a:lstStyle/>
          <a:p>
            <a:fld id="{C5BBF672-8EBA-4560-8EE1-7CC191D40BD7}" type="slidenum">
              <a:rPr lang="en-US" smtClean="0"/>
              <a:pPr/>
              <a:t>65</a:t>
            </a:fld>
            <a:endParaRPr lang="en-US" dirty="0"/>
          </a:p>
        </p:txBody>
      </p:sp>
    </p:spTree>
    <p:extLst>
      <p:ext uri="{BB962C8B-B14F-4D97-AF65-F5344CB8AC3E}">
        <p14:creationId xmlns:p14="http://schemas.microsoft.com/office/powerpoint/2010/main" val="2882663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Levitt was an engineer  who invented the first practical machine to cancel mail. His machine was better suited for postal cards although there are many examples used on letter mail.  Leavitt was from near Boston and explains why his first machines were experimented in that city.   They were first used in 1876  until 1892 in about 30 cities.  Type A1-2  ?    Type A2   Type B    </a:t>
            </a:r>
          </a:p>
        </p:txBody>
      </p:sp>
      <p:sp>
        <p:nvSpPr>
          <p:cNvPr id="4" name="Slide Number Placeholder 3"/>
          <p:cNvSpPr>
            <a:spLocks noGrp="1"/>
          </p:cNvSpPr>
          <p:nvPr>
            <p:ph type="sldNum" sz="quarter" idx="5"/>
          </p:nvPr>
        </p:nvSpPr>
        <p:spPr/>
        <p:txBody>
          <a:bodyPr/>
          <a:lstStyle/>
          <a:p>
            <a:fld id="{C5BBF672-8EBA-4560-8EE1-7CC191D40BD7}" type="slidenum">
              <a:rPr lang="en-US" smtClean="0"/>
              <a:pPr/>
              <a:t>66</a:t>
            </a:fld>
            <a:endParaRPr lang="en-US" dirty="0"/>
          </a:p>
        </p:txBody>
      </p:sp>
    </p:spTree>
    <p:extLst>
      <p:ext uri="{BB962C8B-B14F-4D97-AF65-F5344CB8AC3E}">
        <p14:creationId xmlns:p14="http://schemas.microsoft.com/office/powerpoint/2010/main" val="184742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5CD3C7-A050-4E7B-A3F3-7DC11A585989}" type="datetime1">
              <a:rPr lang="en-US" smtClean="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D2DFC3-EF75-4499-BCB4-54E178CB656F}" type="datetime1">
              <a:rPr lang="en-US" smtClean="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CEAEA7-D0B6-43BD-81D1-D2F6B4FCEB86}" type="datetime1">
              <a:rPr lang="en-US" smtClean="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62AC38-AB20-4606-944D-FF36C61F55ED}" type="datetime1">
              <a:rPr lang="en-US" smtClean="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7C8E0C-624F-4F14-9A95-D4FF11042B47}" type="datetime1">
              <a:rPr lang="en-US" smtClean="0"/>
              <a:pPr/>
              <a:t>1/29/2023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F0A8A0-71E1-4124-A2B5-407D8F81F210}" type="datetime1">
              <a:rPr lang="en-US" smtClean="0"/>
              <a:pPr/>
              <a:t>1/29/2023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12A33B-0C13-48FE-92B8-5AB7FC461499}" type="datetime1">
              <a:rPr lang="en-US" smtClean="0"/>
              <a:pPr/>
              <a:t>1/29/2023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4AA0EA-5A5F-4338-8CC7-C22E5BFF4EEF}" type="datetime1">
              <a:rPr lang="en-US" smtClean="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65593-6A37-4DAA-BC0F-D74E9CE28ECE}" type="datetime1">
              <a:rPr lang="en-US" smtClean="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7028F5-74D0-4A9E-AE74-CE6958A67D14}" type="datetime1">
              <a:rPr lang="en-US" smtClean="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ADE25C-9FCC-43A4-A981-241233F02254}" type="datetime1">
              <a:rPr lang="en-US" smtClean="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65411-D242-4930-AB61-2E9216FE5E89}" type="datetime1">
              <a:rPr lang="en-US" smtClean="0"/>
              <a:pPr/>
              <a:t>1/29/2023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3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3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3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4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4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4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4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5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5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11.jpg"/></Relationships>
</file>

<file path=ppt/slides/_rels/slide5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63.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1.jpeg"/><Relationship Id="rId7" Type="http://schemas.openxmlformats.org/officeDocument/2006/relationships/image" Target="../media/image125.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24.jpeg"/><Relationship Id="rId11" Type="http://schemas.openxmlformats.org/officeDocument/2006/relationships/image" Target="../media/image129.jpeg"/><Relationship Id="rId5" Type="http://schemas.openxmlformats.org/officeDocument/2006/relationships/image" Target="../media/image123.jpeg"/><Relationship Id="rId10" Type="http://schemas.openxmlformats.org/officeDocument/2006/relationships/image" Target="../media/image128.jpeg"/><Relationship Id="rId4" Type="http://schemas.openxmlformats.org/officeDocument/2006/relationships/image" Target="../media/image122.jpeg"/><Relationship Id="rId9" Type="http://schemas.openxmlformats.org/officeDocument/2006/relationships/image" Target="../media/image127.jpeg"/></Relationships>
</file>

<file path=ppt/slides/_rels/slide64.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0.jpeg"/><Relationship Id="rId7" Type="http://schemas.openxmlformats.org/officeDocument/2006/relationships/image" Target="../media/image134.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33.jpeg"/><Relationship Id="rId11" Type="http://schemas.openxmlformats.org/officeDocument/2006/relationships/image" Target="../media/image138.jpeg"/><Relationship Id="rId5" Type="http://schemas.openxmlformats.org/officeDocument/2006/relationships/image" Target="../media/image132.jpeg"/><Relationship Id="rId10" Type="http://schemas.openxmlformats.org/officeDocument/2006/relationships/image" Target="../media/image137.jpeg"/><Relationship Id="rId4" Type="http://schemas.openxmlformats.org/officeDocument/2006/relationships/image" Target="../media/image131.jpeg"/><Relationship Id="rId9" Type="http://schemas.openxmlformats.org/officeDocument/2006/relationships/image" Target="../media/image136.jpeg"/></Relationships>
</file>

<file path=ppt/slides/_rels/slide65.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image" Target="../media/image139.jpeg"/><Relationship Id="rId7" Type="http://schemas.openxmlformats.org/officeDocument/2006/relationships/image" Target="../media/image143.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jpeg"/><Relationship Id="rId10" Type="http://schemas.openxmlformats.org/officeDocument/2006/relationships/image" Target="../media/image146.jpeg"/><Relationship Id="rId4" Type="http://schemas.openxmlformats.org/officeDocument/2006/relationships/image" Target="../media/image140.jpeg"/><Relationship Id="rId9" Type="http://schemas.openxmlformats.org/officeDocument/2006/relationships/image" Target="../media/image145.jpeg"/></Relationships>
</file>

<file path=ppt/slides/_rels/slide66.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6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7.xml"/><Relationship Id="rId5" Type="http://schemas.openxmlformats.org/officeDocument/2006/relationships/image" Target="../media/image157.jpeg"/><Relationship Id="rId4" Type="http://schemas.openxmlformats.org/officeDocument/2006/relationships/image" Target="../media/image156.jpeg"/></Relationships>
</file>

<file path=ppt/slides/_rels/slide68.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2314" y="610708"/>
            <a:ext cx="7772400" cy="1470025"/>
          </a:xfrm>
        </p:spPr>
        <p:txBody>
          <a:bodyPr>
            <a:noAutofit/>
          </a:bodyPr>
          <a:lstStyle/>
          <a:p>
            <a:r>
              <a:rPr lang="en-US" b="1" dirty="0">
                <a:latin typeface="Times New Roman" panose="02020603050405020304" pitchFamily="18" charset="0"/>
                <a:cs typeface="Times New Roman" panose="02020603050405020304" pitchFamily="18" charset="0"/>
              </a:rPr>
              <a:t>First Issue Postal Card of 1873</a:t>
            </a:r>
            <a:br>
              <a:rPr lang="en-US" sz="8000" b="1" dirty="0">
                <a:latin typeface="Times New Roman" pitchFamily="18" charset="0"/>
                <a:cs typeface="Times New Roman" pitchFamily="18" charset="0"/>
              </a:rPr>
            </a:br>
            <a:endParaRPr lang="en-US" sz="80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dirty="0"/>
          </a:p>
        </p:txBody>
      </p:sp>
      <p:pic>
        <p:nvPicPr>
          <p:cNvPr id="9" name="Picture 8">
            <a:extLst>
              <a:ext uri="{FF2B5EF4-FFF2-40B4-BE49-F238E27FC236}">
                <a16:creationId xmlns:a16="http://schemas.microsoft.com/office/drawing/2014/main" id="{CE56B8EF-8895-0207-A422-788F663B9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354" y="1600200"/>
            <a:ext cx="7574319" cy="4399276"/>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F3155-9905-63E2-D861-25E04F91E5DF}"/>
              </a:ext>
            </a:extLst>
          </p:cNvPr>
          <p:cNvSpPr>
            <a:spLocks noGrp="1"/>
          </p:cNvSpPr>
          <p:nvPr>
            <p:ph type="title"/>
          </p:nvPr>
        </p:nvSpPr>
        <p:spPr>
          <a:xfrm>
            <a:off x="457200" y="274638"/>
            <a:ext cx="8229600" cy="1143000"/>
          </a:xfrm>
        </p:spPr>
        <p:txBody>
          <a:bodyPr>
            <a:normAutofit fontScale="90000"/>
          </a:bodyPr>
          <a:lstStyle/>
          <a:p>
            <a:pPr algn="l"/>
            <a:r>
              <a:rPr lang="en-US" sz="2400" dirty="0">
                <a:latin typeface="Times New Roman" panose="02020603050405020304" pitchFamily="18" charset="0"/>
                <a:cs typeface="Times New Roman" panose="02020603050405020304" pitchFamily="18" charset="0"/>
              </a:rPr>
              <a:t>DEVELOPMENT: Forerunner</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American Post Card Co. August 1871 </a:t>
            </a:r>
          </a:p>
        </p:txBody>
      </p:sp>
      <p:pic>
        <p:nvPicPr>
          <p:cNvPr id="6" name="Content Placeholder 5">
            <a:extLst>
              <a:ext uri="{FF2B5EF4-FFF2-40B4-BE49-F238E27FC236}">
                <a16:creationId xmlns:a16="http://schemas.microsoft.com/office/drawing/2014/main" id="{FF16FEF7-BEB0-05A3-F38A-8174DBC840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7916" y="1168695"/>
            <a:ext cx="8133522" cy="5459127"/>
          </a:xfrm>
        </p:spPr>
      </p:pic>
      <p:sp>
        <p:nvSpPr>
          <p:cNvPr id="4" name="Slide Number Placeholder 3">
            <a:extLst>
              <a:ext uri="{FF2B5EF4-FFF2-40B4-BE49-F238E27FC236}">
                <a16:creationId xmlns:a16="http://schemas.microsoft.com/office/drawing/2014/main" id="{1ABFAD2F-3852-E487-42CB-277F06F1E0F1}"/>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270731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400" dirty="0">
                <a:latin typeface="Times New Roman" panose="02020603050405020304" pitchFamily="18" charset="0"/>
                <a:cs typeface="Times New Roman" panose="02020603050405020304" pitchFamily="18" charset="0"/>
              </a:rPr>
              <a:t>DEVELOPMENT: Forerunner Essay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Lipman Postal Card Design  May 1872</a:t>
            </a:r>
          </a:p>
        </p:txBody>
      </p:sp>
      <p:sp>
        <p:nvSpPr>
          <p:cNvPr id="3" name="Content Placeholder 2"/>
          <p:cNvSpPr>
            <a:spLocks noGrp="1"/>
          </p:cNvSpPr>
          <p:nvPr>
            <p:ph idx="1"/>
          </p:nvPr>
        </p:nvSpPr>
        <p:spPr>
          <a:xfrm>
            <a:off x="1676400" y="2514601"/>
            <a:ext cx="2057400" cy="1295400"/>
          </a:xfr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3074" name="Picture 2" descr="D:\Image Library\UX1\Essays\UX1E-C blue.jpg"/>
          <p:cNvPicPr>
            <a:picLocks noChangeAspect="1" noChangeArrowheads="1"/>
          </p:cNvPicPr>
          <p:nvPr/>
        </p:nvPicPr>
        <p:blipFill>
          <a:blip r:embed="rId3" cstate="print"/>
          <a:srcRect/>
          <a:stretch>
            <a:fillRect/>
          </a:stretch>
        </p:blipFill>
        <p:spPr bwMode="auto">
          <a:xfrm>
            <a:off x="533400" y="1447800"/>
            <a:ext cx="5434013" cy="3375926"/>
          </a:xfrm>
          <a:prstGeom prst="rect">
            <a:avLst/>
          </a:prstGeom>
          <a:noFill/>
        </p:spPr>
      </p:pic>
      <p:pic>
        <p:nvPicPr>
          <p:cNvPr id="3076" name="Picture 4" descr="D:\Image Library\UX1\Essays\UX1E-B without stamp.jpg"/>
          <p:cNvPicPr>
            <a:picLocks noChangeAspect="1" noChangeArrowheads="1"/>
          </p:cNvPicPr>
          <p:nvPr/>
        </p:nvPicPr>
        <p:blipFill>
          <a:blip r:embed="rId4" cstate="print"/>
          <a:srcRect/>
          <a:stretch>
            <a:fillRect/>
          </a:stretch>
        </p:blipFill>
        <p:spPr bwMode="auto">
          <a:xfrm>
            <a:off x="3886200" y="3733800"/>
            <a:ext cx="4588276" cy="283368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66F7DF-91D6-1BF2-2B9C-7BC6C0EC5567}"/>
              </a:ext>
            </a:extLst>
          </p:cNvPr>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5" name="Picture 4">
            <a:extLst>
              <a:ext uri="{FF2B5EF4-FFF2-40B4-BE49-F238E27FC236}">
                <a16:creationId xmlns:a16="http://schemas.microsoft.com/office/drawing/2014/main" id="{061A40CE-48FC-608D-782A-B44FE1AD3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75" y="1828800"/>
            <a:ext cx="8164725" cy="4375150"/>
          </a:xfrm>
          <a:prstGeom prst="rect">
            <a:avLst/>
          </a:prstGeom>
          <a:ln w="228600" cap="sq" cmpd="thickThin">
            <a:solidFill>
              <a:srgbClr val="000000"/>
            </a:solidFill>
            <a:prstDash val="solid"/>
            <a:miter lim="800000"/>
          </a:ln>
          <a:effectLst>
            <a:innerShdw blurRad="76200">
              <a:srgbClr val="000000"/>
            </a:innerShdw>
          </a:effectLst>
        </p:spPr>
      </p:pic>
      <p:sp>
        <p:nvSpPr>
          <p:cNvPr id="13" name="TextBox 12">
            <a:extLst>
              <a:ext uri="{FF2B5EF4-FFF2-40B4-BE49-F238E27FC236}">
                <a16:creationId xmlns:a16="http://schemas.microsoft.com/office/drawing/2014/main" id="{107830F1-25C1-819D-C3AE-07370B28ED15}"/>
              </a:ext>
            </a:extLst>
          </p:cNvPr>
          <p:cNvSpPr txBox="1"/>
          <p:nvPr/>
        </p:nvSpPr>
        <p:spPr>
          <a:xfrm>
            <a:off x="762000" y="638514"/>
            <a:ext cx="8001000" cy="830997"/>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DEVELOPMENT: Forerunner Essay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Lees &amp; Skeen July 1872</a:t>
            </a:r>
          </a:p>
        </p:txBody>
      </p:sp>
    </p:spTree>
    <p:extLst>
      <p:ext uri="{BB962C8B-B14F-4D97-AF65-F5344CB8AC3E}">
        <p14:creationId xmlns:p14="http://schemas.microsoft.com/office/powerpoint/2010/main" val="1943595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08ECAF-B84A-5E58-9BA5-5C8750F8D09E}"/>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
        <p:nvSpPr>
          <p:cNvPr id="4" name="TextBox 3">
            <a:extLst>
              <a:ext uri="{FF2B5EF4-FFF2-40B4-BE49-F238E27FC236}">
                <a16:creationId xmlns:a16="http://schemas.microsoft.com/office/drawing/2014/main" id="{AF0E16E7-7244-8D4F-C8B1-719D5BFB6C7D}"/>
              </a:ext>
            </a:extLst>
          </p:cNvPr>
          <p:cNvSpPr txBox="1"/>
          <p:nvPr/>
        </p:nvSpPr>
        <p:spPr>
          <a:xfrm>
            <a:off x="685800" y="557346"/>
            <a:ext cx="8001000" cy="830997"/>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DEVELOPMENT: Forerunner Essay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Unattributed Banknote Engraver July 1872 </a:t>
            </a:r>
          </a:p>
        </p:txBody>
      </p:sp>
      <p:pic>
        <p:nvPicPr>
          <p:cNvPr id="6" name="Picture 5">
            <a:extLst>
              <a:ext uri="{FF2B5EF4-FFF2-40B4-BE49-F238E27FC236}">
                <a16:creationId xmlns:a16="http://schemas.microsoft.com/office/drawing/2014/main" id="{3EBDBBAE-0FE9-502F-C149-66E7CB240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904999"/>
            <a:ext cx="7132305" cy="439565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2768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2400" dirty="0">
                <a:latin typeface="Times New Roman" panose="02020603050405020304" pitchFamily="18" charset="0"/>
                <a:cs typeface="Times New Roman" panose="02020603050405020304" pitchFamily="18" charset="0"/>
              </a:rPr>
              <a:t>DEVELOPMENT: Forerunner Essay</a:t>
            </a:r>
          </a:p>
        </p:txBody>
      </p:sp>
      <p:pic>
        <p:nvPicPr>
          <p:cNvPr id="4" name="Content Placeholder 3" descr="D:\Image Library\UX1\Essays\UX1E-I BE and P Nov 1870.jpg"/>
          <p:cNvPicPr>
            <a:picLocks noGrp="1" noChangeAspect="1" noChangeArrowheads="1"/>
          </p:cNvPicPr>
          <p:nvPr>
            <p:ph idx="1"/>
          </p:nvPr>
        </p:nvPicPr>
        <p:blipFill>
          <a:blip r:embed="rId3" cstate="print"/>
          <a:stretch>
            <a:fillRect/>
          </a:stretch>
        </p:blipFill>
        <p:spPr bwMode="auto">
          <a:xfrm>
            <a:off x="835321" y="1719187"/>
            <a:ext cx="7473358" cy="4589538"/>
          </a:xfrm>
          <a:prstGeom prst="rect">
            <a:avLst/>
          </a:prstGeom>
          <a:noFill/>
          <a:ln>
            <a:noFill/>
          </a:ln>
        </p:spPr>
      </p:pic>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dirty="0"/>
          </a:p>
        </p:txBody>
      </p:sp>
      <p:sp>
        <p:nvSpPr>
          <p:cNvPr id="5" name="TextBox 4"/>
          <p:cNvSpPr txBox="1"/>
          <p:nvPr/>
        </p:nvSpPr>
        <p:spPr>
          <a:xfrm>
            <a:off x="4191000" y="797979"/>
            <a:ext cx="4648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America Bank Note Co. July 1872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pPr algn="l"/>
            <a:r>
              <a:rPr lang="en-US" sz="2400" dirty="0">
                <a:latin typeface="Times New Roman" panose="02020603050405020304" pitchFamily="18" charset="0"/>
                <a:cs typeface="Times New Roman" panose="02020603050405020304" pitchFamily="18" charset="0"/>
              </a:rPr>
              <a:t>DEVELOPMENT: Forerunner Essays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Continental Bank Note Co. July 1872</a:t>
            </a:r>
          </a:p>
        </p:txBody>
      </p:sp>
      <p:sp>
        <p:nvSpPr>
          <p:cNvPr id="8" name="Slide Number Placeholder 7"/>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5122" name="Picture 2" descr="D:\Image Library\UX1\Essays\UX1E-N.jpg"/>
          <p:cNvPicPr>
            <a:picLocks noChangeAspect="1" noChangeArrowheads="1"/>
          </p:cNvPicPr>
          <p:nvPr/>
        </p:nvPicPr>
        <p:blipFill>
          <a:blip r:embed="rId3" cstate="print"/>
          <a:stretch>
            <a:fillRect/>
          </a:stretch>
        </p:blipFill>
        <p:spPr bwMode="auto">
          <a:xfrm>
            <a:off x="2562225" y="1259889"/>
            <a:ext cx="3898106" cy="2297906"/>
          </a:xfrm>
          <a:prstGeom prst="rect">
            <a:avLst/>
          </a:prstGeom>
          <a:noFill/>
          <a:ln>
            <a:noFill/>
          </a:ln>
        </p:spPr>
      </p:pic>
      <p:pic>
        <p:nvPicPr>
          <p:cNvPr id="5124" name="Picture 4" descr="D:\Image Library\UX1\Essays\UX1E-J.jpg"/>
          <p:cNvPicPr>
            <a:picLocks noChangeAspect="1" noChangeArrowheads="1"/>
          </p:cNvPicPr>
          <p:nvPr/>
        </p:nvPicPr>
        <p:blipFill>
          <a:blip r:embed="rId4" cstate="print"/>
          <a:stretch>
            <a:fillRect/>
          </a:stretch>
        </p:blipFill>
        <p:spPr bwMode="auto">
          <a:xfrm>
            <a:off x="228600" y="2514600"/>
            <a:ext cx="4171950" cy="2502694"/>
          </a:xfrm>
          <a:prstGeom prst="rect">
            <a:avLst/>
          </a:prstGeom>
          <a:noFill/>
          <a:ln>
            <a:noFill/>
          </a:ln>
        </p:spPr>
      </p:pic>
      <p:pic>
        <p:nvPicPr>
          <p:cNvPr id="5125" name="Picture 5" descr="D:\Image Library\UX1\Essays\UX1E-K.jpg"/>
          <p:cNvPicPr>
            <a:picLocks noChangeAspect="1" noChangeArrowheads="1"/>
          </p:cNvPicPr>
          <p:nvPr/>
        </p:nvPicPr>
        <p:blipFill>
          <a:blip r:embed="rId5" cstate="print"/>
          <a:stretch>
            <a:fillRect/>
          </a:stretch>
        </p:blipFill>
        <p:spPr bwMode="auto">
          <a:xfrm>
            <a:off x="304800" y="4267200"/>
            <a:ext cx="4145756" cy="2490788"/>
          </a:xfrm>
          <a:prstGeom prst="rect">
            <a:avLst/>
          </a:prstGeom>
          <a:noFill/>
          <a:ln>
            <a:noFill/>
          </a:ln>
        </p:spPr>
      </p:pic>
      <p:pic>
        <p:nvPicPr>
          <p:cNvPr id="5127" name="Picture 7" descr="D:\Image Library\UX1\Essays\UX1E-M.jpg"/>
          <p:cNvPicPr>
            <a:picLocks noChangeAspect="1" noChangeArrowheads="1"/>
          </p:cNvPicPr>
          <p:nvPr/>
        </p:nvPicPr>
        <p:blipFill>
          <a:blip r:embed="rId6" cstate="print"/>
          <a:stretch>
            <a:fillRect/>
          </a:stretch>
        </p:blipFill>
        <p:spPr bwMode="auto">
          <a:xfrm>
            <a:off x="4572000" y="2438400"/>
            <a:ext cx="4183856" cy="2502694"/>
          </a:xfrm>
          <a:prstGeom prst="rect">
            <a:avLst/>
          </a:prstGeom>
          <a:noFill/>
          <a:ln>
            <a:noFill/>
          </a:ln>
        </p:spPr>
      </p:pic>
      <p:pic>
        <p:nvPicPr>
          <p:cNvPr id="5126" name="Picture 6" descr="D:\Image Library\UX1\Essays\UX1E-L.jpg"/>
          <p:cNvPicPr>
            <a:picLocks noChangeAspect="1" noChangeArrowheads="1"/>
          </p:cNvPicPr>
          <p:nvPr/>
        </p:nvPicPr>
        <p:blipFill>
          <a:blip r:embed="rId7" cstate="print"/>
          <a:stretch>
            <a:fillRect/>
          </a:stretch>
        </p:blipFill>
        <p:spPr bwMode="auto">
          <a:xfrm>
            <a:off x="4724400" y="4267200"/>
            <a:ext cx="4174331" cy="24907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400" dirty="0">
                <a:latin typeface="Times New Roman" panose="02020603050405020304" pitchFamily="18" charset="0"/>
                <a:cs typeface="Times New Roman" panose="02020603050405020304" pitchFamily="18" charset="0"/>
              </a:rPr>
              <a:t>DEVELOPMENT: Forerunner Essay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National Bank Note Co June 1872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3" name="Picture 2" descr="UX1E-W red.jpg"/>
          <p:cNvPicPr>
            <a:picLocks noChangeAspect="1"/>
          </p:cNvPicPr>
          <p:nvPr/>
        </p:nvPicPr>
        <p:blipFill>
          <a:blip r:embed="rId3" cstate="print"/>
          <a:stretch>
            <a:fillRect/>
          </a:stretch>
        </p:blipFill>
        <p:spPr>
          <a:xfrm>
            <a:off x="838200" y="1562971"/>
            <a:ext cx="7315200" cy="455109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82FA4-9DAF-70AD-050C-EEF410873203}"/>
              </a:ext>
            </a:extLst>
          </p:cNvPr>
          <p:cNvSpPr>
            <a:spLocks noGrp="1"/>
          </p:cNvSpPr>
          <p:nvPr>
            <p:ph type="title"/>
          </p:nvPr>
        </p:nvSpPr>
        <p:spPr>
          <a:xfrm>
            <a:off x="228600" y="274638"/>
            <a:ext cx="3048000" cy="1143000"/>
          </a:xfrm>
        </p:spPr>
        <p:txBody>
          <a:bodyPr>
            <a:normAutofit/>
          </a:bodyPr>
          <a:lstStyle/>
          <a:p>
            <a:r>
              <a:rPr lang="en-US" sz="2400" dirty="0">
                <a:latin typeface="Times New Roman" panose="02020603050405020304" pitchFamily="18" charset="0"/>
                <a:cs typeface="Times New Roman" panose="02020603050405020304" pitchFamily="18" charset="0"/>
              </a:rPr>
              <a:t>DEVELOPEMENT</a:t>
            </a:r>
          </a:p>
        </p:txBody>
      </p:sp>
      <p:sp>
        <p:nvSpPr>
          <p:cNvPr id="3" name="Slide Number Placeholder 2">
            <a:extLst>
              <a:ext uri="{FF2B5EF4-FFF2-40B4-BE49-F238E27FC236}">
                <a16:creationId xmlns:a16="http://schemas.microsoft.com/office/drawing/2014/main" id="{29C9E065-E97B-8507-A713-44F6B7B362F3}"/>
              </a:ext>
            </a:extLst>
          </p:cNvPr>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5" name="Picture 4">
            <a:extLst>
              <a:ext uri="{FF2B5EF4-FFF2-40B4-BE49-F238E27FC236}">
                <a16:creationId xmlns:a16="http://schemas.microsoft.com/office/drawing/2014/main" id="{AA3593ED-A3E1-B678-ED32-5C19ED0F7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5029"/>
            <a:ext cx="4619112" cy="6896199"/>
          </a:xfrm>
          <a:prstGeom prst="rect">
            <a:avLst/>
          </a:prstGeom>
        </p:spPr>
      </p:pic>
    </p:spTree>
    <p:extLst>
      <p:ext uri="{BB962C8B-B14F-4D97-AF65-F5344CB8AC3E}">
        <p14:creationId xmlns:p14="http://schemas.microsoft.com/office/powerpoint/2010/main" val="278171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Image Library\UX1\Essays\UX1-EZa.jpg"/>
          <p:cNvPicPr>
            <a:picLocks noChangeAspect="1" noChangeArrowheads="1"/>
          </p:cNvPicPr>
          <p:nvPr/>
        </p:nvPicPr>
        <p:blipFill>
          <a:blip r:embed="rId2" cstate="print"/>
          <a:srcRect/>
          <a:stretch>
            <a:fillRect/>
          </a:stretch>
        </p:blipFill>
        <p:spPr bwMode="auto">
          <a:xfrm>
            <a:off x="5044923" y="2127766"/>
            <a:ext cx="3397554" cy="3657600"/>
          </a:xfrm>
          <a:prstGeom prst="rect">
            <a:avLst/>
          </a:prstGeom>
          <a:noFill/>
        </p:spPr>
      </p:pic>
      <p:sp>
        <p:nvSpPr>
          <p:cNvPr id="4" name="TextBox 3"/>
          <p:cNvSpPr txBox="1"/>
          <p:nvPr/>
        </p:nvSpPr>
        <p:spPr>
          <a:xfrm>
            <a:off x="685800" y="457200"/>
            <a:ext cx="75438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DEVELOPMENT: Die Essays    National Bank Note Co.</a:t>
            </a:r>
          </a:p>
          <a:p>
            <a:r>
              <a:rPr lang="en-US" sz="2400" dirty="0">
                <a:latin typeface="Times New Roman" panose="02020603050405020304" pitchFamily="18" charset="0"/>
                <a:cs typeface="Times New Roman" panose="02020603050405020304" pitchFamily="18" charset="0"/>
              </a:rPr>
              <a:t>                                                             </a:t>
            </a:r>
          </a:p>
        </p:txBody>
      </p:sp>
      <p:sp>
        <p:nvSpPr>
          <p:cNvPr id="5" name="TextBox 4"/>
          <p:cNvSpPr txBox="1"/>
          <p:nvPr/>
        </p:nvSpPr>
        <p:spPr>
          <a:xfrm>
            <a:off x="2133600" y="1288197"/>
            <a:ext cx="487680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Progressive Die Essay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3" name="Picture 2">
            <a:extLst>
              <a:ext uri="{FF2B5EF4-FFF2-40B4-BE49-F238E27FC236}">
                <a16:creationId xmlns:a16="http://schemas.microsoft.com/office/drawing/2014/main" id="{CD7D6EEC-411C-227A-B68C-51D88A7BA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340103"/>
            <a:ext cx="2695519" cy="33192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6B655070-F40C-A5AD-A3FE-44346DC91006}"/>
              </a:ext>
            </a:extLst>
          </p:cNvPr>
          <p:cNvSpPr txBox="1"/>
          <p:nvPr/>
        </p:nvSpPr>
        <p:spPr>
          <a:xfrm>
            <a:off x="4876800" y="6019800"/>
            <a:ext cx="3733800"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Typographed</a:t>
            </a:r>
            <a:r>
              <a:rPr lang="en-US" dirty="0">
                <a:latin typeface="Times New Roman" panose="02020603050405020304" pitchFamily="18" charset="0"/>
                <a:cs typeface="Times New Roman" panose="02020603050405020304" pitchFamily="18" charset="0"/>
              </a:rPr>
              <a:t> from engraved steel die.</a:t>
            </a:r>
          </a:p>
        </p:txBody>
      </p:sp>
      <p:sp>
        <p:nvSpPr>
          <p:cNvPr id="8" name="TextBox 7">
            <a:extLst>
              <a:ext uri="{FF2B5EF4-FFF2-40B4-BE49-F238E27FC236}">
                <a16:creationId xmlns:a16="http://schemas.microsoft.com/office/drawing/2014/main" id="{65C45DAA-8836-2D83-C1D8-3B8FAB28D475}"/>
              </a:ext>
            </a:extLst>
          </p:cNvPr>
          <p:cNvSpPr txBox="1"/>
          <p:nvPr/>
        </p:nvSpPr>
        <p:spPr>
          <a:xfrm>
            <a:off x="762000" y="6028639"/>
            <a:ext cx="381000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Albino embossed on wove paper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mage Library\UX1\Essays\UX1E-Zb black.jpg"/>
          <p:cNvPicPr>
            <a:picLocks noChangeAspect="1" noChangeArrowheads="1"/>
          </p:cNvPicPr>
          <p:nvPr/>
        </p:nvPicPr>
        <p:blipFill>
          <a:blip r:embed="rId2" cstate="print"/>
          <a:srcRect/>
          <a:stretch>
            <a:fillRect/>
          </a:stretch>
        </p:blipFill>
        <p:spPr bwMode="auto">
          <a:xfrm>
            <a:off x="228600" y="1524000"/>
            <a:ext cx="4367216" cy="4846320"/>
          </a:xfrm>
          <a:prstGeom prst="rect">
            <a:avLst/>
          </a:prstGeom>
          <a:noFill/>
        </p:spPr>
      </p:pic>
      <p:pic>
        <p:nvPicPr>
          <p:cNvPr id="2051" name="Picture 3" descr="D:\Image Library\UX1\Essays\UX1E-Zb purple.jpg"/>
          <p:cNvPicPr>
            <a:picLocks noChangeAspect="1" noChangeArrowheads="1"/>
          </p:cNvPicPr>
          <p:nvPr/>
        </p:nvPicPr>
        <p:blipFill>
          <a:blip r:embed="rId3" cstate="print"/>
          <a:srcRect/>
          <a:stretch>
            <a:fillRect/>
          </a:stretch>
        </p:blipFill>
        <p:spPr bwMode="auto">
          <a:xfrm>
            <a:off x="5029200" y="1534602"/>
            <a:ext cx="3836453" cy="4867275"/>
          </a:xfrm>
          <a:prstGeom prst="rect">
            <a:avLst/>
          </a:prstGeom>
          <a:noFill/>
        </p:spPr>
      </p:pic>
      <p:sp>
        <p:nvSpPr>
          <p:cNvPr id="4" name="TextBox 3"/>
          <p:cNvSpPr txBox="1"/>
          <p:nvPr/>
        </p:nvSpPr>
        <p:spPr>
          <a:xfrm>
            <a:off x="2501265" y="780663"/>
            <a:ext cx="571500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Progressive Die Essay</a:t>
            </a:r>
          </a:p>
        </p:txBody>
      </p:sp>
      <p:sp>
        <p:nvSpPr>
          <p:cNvPr id="5" name="TextBox 4"/>
          <p:cNvSpPr txBox="1"/>
          <p:nvPr/>
        </p:nvSpPr>
        <p:spPr>
          <a:xfrm>
            <a:off x="1257300" y="314325"/>
            <a:ext cx="6629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DEVELOPMENT: Die Essay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X1E-Zd 47 m0 dusky g b blue dark blue.jpg"/>
          <p:cNvPicPr>
            <a:picLocks noChangeAspect="1"/>
          </p:cNvPicPr>
          <p:nvPr/>
        </p:nvPicPr>
        <p:blipFill>
          <a:blip r:embed="rId3" cstate="print"/>
          <a:stretch>
            <a:fillRect/>
          </a:stretch>
        </p:blipFill>
        <p:spPr>
          <a:xfrm>
            <a:off x="381000" y="1219200"/>
            <a:ext cx="8382000" cy="4990143"/>
          </a:xfrm>
          <a:prstGeom prst="rect">
            <a:avLst/>
          </a:prstGeom>
        </p:spPr>
      </p:pic>
      <p:sp>
        <p:nvSpPr>
          <p:cNvPr id="4" name="TextBox 3"/>
          <p:cNvSpPr txBox="1"/>
          <p:nvPr/>
        </p:nvSpPr>
        <p:spPr>
          <a:xfrm>
            <a:off x="1676400" y="381000"/>
            <a:ext cx="49530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DEVELOPMENT: Completed Essay</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529D67-1162-1F7F-3A07-8078B8513196}"/>
              </a:ext>
            </a:extLst>
          </p:cNvPr>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4" name="Picture 3">
            <a:extLst>
              <a:ext uri="{FF2B5EF4-FFF2-40B4-BE49-F238E27FC236}">
                <a16:creationId xmlns:a16="http://schemas.microsoft.com/office/drawing/2014/main" id="{5AA5CA7C-7EDE-D571-CC9C-ECEDEB2AF2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5766" y="1416050"/>
            <a:ext cx="4432994" cy="4572000"/>
          </a:xfrm>
          <a:prstGeom prst="rect">
            <a:avLst/>
          </a:prstGeom>
        </p:spPr>
      </p:pic>
      <p:pic>
        <p:nvPicPr>
          <p:cNvPr id="6" name="Picture 5">
            <a:extLst>
              <a:ext uri="{FF2B5EF4-FFF2-40B4-BE49-F238E27FC236}">
                <a16:creationId xmlns:a16="http://schemas.microsoft.com/office/drawing/2014/main" id="{76AC0B14-A54A-97F4-1150-E751B2FD6D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007" y="1416050"/>
            <a:ext cx="4493373" cy="4572000"/>
          </a:xfrm>
          <a:prstGeom prst="rect">
            <a:avLst/>
          </a:prstGeom>
        </p:spPr>
      </p:pic>
      <p:sp>
        <p:nvSpPr>
          <p:cNvPr id="7" name="TextBox 6">
            <a:extLst>
              <a:ext uri="{FF2B5EF4-FFF2-40B4-BE49-F238E27FC236}">
                <a16:creationId xmlns:a16="http://schemas.microsoft.com/office/drawing/2014/main" id="{3A216530-9BBF-8384-E37F-1CBB694CC5B2}"/>
              </a:ext>
            </a:extLst>
          </p:cNvPr>
          <p:cNvSpPr txBox="1"/>
          <p:nvPr/>
        </p:nvSpPr>
        <p:spPr>
          <a:xfrm>
            <a:off x="1066800" y="457200"/>
            <a:ext cx="69342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Development : Trial Colors</a:t>
            </a:r>
          </a:p>
        </p:txBody>
      </p:sp>
    </p:spTree>
    <p:extLst>
      <p:ext uri="{BB962C8B-B14F-4D97-AF65-F5344CB8AC3E}">
        <p14:creationId xmlns:p14="http://schemas.microsoft.com/office/powerpoint/2010/main" val="2705682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76200" y="304800"/>
            <a:ext cx="25908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DEVELOPMENT:</a:t>
            </a:r>
          </a:p>
          <a:p>
            <a:r>
              <a:rPr lang="en-US" sz="2400" dirty="0">
                <a:latin typeface="Times New Roman" panose="02020603050405020304" pitchFamily="18" charset="0"/>
                <a:cs typeface="Times New Roman" panose="02020603050405020304" pitchFamily="18" charset="0"/>
              </a:rPr>
              <a:t>Watermark Essay</a:t>
            </a:r>
          </a:p>
        </p:txBody>
      </p:sp>
      <p:pic>
        <p:nvPicPr>
          <p:cNvPr id="4" name="Picture 3" descr="7b.jpg"/>
          <p:cNvPicPr>
            <a:picLocks noChangeAspect="1"/>
          </p:cNvPicPr>
          <p:nvPr/>
        </p:nvPicPr>
        <p:blipFill>
          <a:blip r:embed="rId3" cstate="print"/>
          <a:stretch>
            <a:fillRect/>
          </a:stretch>
        </p:blipFill>
        <p:spPr>
          <a:xfrm>
            <a:off x="2610592" y="-228600"/>
            <a:ext cx="6428633" cy="7439320"/>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X1Pa 9 l1.jpg"/>
          <p:cNvPicPr>
            <a:picLocks noChangeAspect="1"/>
          </p:cNvPicPr>
          <p:nvPr/>
        </p:nvPicPr>
        <p:blipFill>
          <a:blip r:embed="rId3" cstate="print"/>
          <a:stretch>
            <a:fillRect/>
          </a:stretch>
        </p:blipFill>
        <p:spPr>
          <a:xfrm>
            <a:off x="576724" y="1332557"/>
            <a:ext cx="7990552" cy="4648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p:cNvSpPr txBox="1"/>
          <p:nvPr/>
        </p:nvSpPr>
        <p:spPr>
          <a:xfrm>
            <a:off x="1695450" y="452263"/>
            <a:ext cx="59436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DEVELOPMENT: Master Die Proof UX1Pa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456" y="914400"/>
            <a:ext cx="2514600" cy="1295400"/>
          </a:xfrm>
        </p:spPr>
        <p:txBody>
          <a:bodyPr>
            <a:normAutofit/>
          </a:bodyPr>
          <a:lstStyle/>
          <a:p>
            <a:r>
              <a:rPr lang="en-US" sz="2400" dirty="0">
                <a:latin typeface="Times New Roman" panose="02020603050405020304" pitchFamily="18" charset="0"/>
                <a:cs typeface="Times New Roman" panose="02020603050405020304" pitchFamily="18" charset="0"/>
              </a:rPr>
              <a:t>DEVELOPMENT: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Secret Mark</a:t>
            </a:r>
          </a:p>
        </p:txBody>
      </p:sp>
      <p:sp>
        <p:nvSpPr>
          <p:cNvPr id="3" name="Subtitle 2"/>
          <p:cNvSpPr>
            <a:spLocks noGrp="1"/>
          </p:cNvSpPr>
          <p:nvPr>
            <p:ph type="subTitle" idx="1"/>
          </p:nvPr>
        </p:nvSpPr>
        <p:spPr>
          <a:xfrm>
            <a:off x="4724400" y="4419600"/>
            <a:ext cx="3048000" cy="1219200"/>
          </a:xfr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1026" name="Picture 2" descr="D:\Image Library\UX1\Proofs\UX1P secret mark.jpg"/>
          <p:cNvPicPr>
            <a:picLocks noChangeAspect="1" noChangeArrowheads="1"/>
          </p:cNvPicPr>
          <p:nvPr/>
        </p:nvPicPr>
        <p:blipFill>
          <a:blip r:embed="rId3" cstate="print"/>
          <a:srcRect/>
          <a:stretch>
            <a:fillRect/>
          </a:stretch>
        </p:blipFill>
        <p:spPr bwMode="auto">
          <a:xfrm>
            <a:off x="2480144" y="-98756"/>
            <a:ext cx="6989885" cy="6858000"/>
          </a:xfrm>
          <a:prstGeom prst="rect">
            <a:avLst/>
          </a:prstGeom>
          <a:noFill/>
        </p:spPr>
      </p:pic>
      <p:sp>
        <p:nvSpPr>
          <p:cNvPr id="7" name="Right Arrow 6"/>
          <p:cNvSpPr/>
          <p:nvPr/>
        </p:nvSpPr>
        <p:spPr>
          <a:xfrm rot="16200000">
            <a:off x="5813960" y="2430217"/>
            <a:ext cx="86888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ight Arrow 6">
            <a:extLst>
              <a:ext uri="{FF2B5EF4-FFF2-40B4-BE49-F238E27FC236}">
                <a16:creationId xmlns:a16="http://schemas.microsoft.com/office/drawing/2014/main" id="{BF41570C-239C-5335-412F-3794E1E5052D}"/>
              </a:ext>
            </a:extLst>
          </p:cNvPr>
          <p:cNvSpPr/>
          <p:nvPr/>
        </p:nvSpPr>
        <p:spPr>
          <a:xfrm rot="16200000">
            <a:off x="6504071" y="2543285"/>
            <a:ext cx="860259"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X1E-Zd 47 m0 dusky g b blue dark blue.jpg"/>
          <p:cNvPicPr>
            <a:picLocks noChangeAspect="1"/>
          </p:cNvPicPr>
          <p:nvPr/>
        </p:nvPicPr>
        <p:blipFill>
          <a:blip r:embed="rId2" cstate="print"/>
          <a:stretch>
            <a:fillRect/>
          </a:stretch>
        </p:blipFill>
        <p:spPr>
          <a:xfrm>
            <a:off x="3581400" y="228600"/>
            <a:ext cx="5438138" cy="3237543"/>
          </a:xfrm>
          <a:prstGeom prst="rect">
            <a:avLst/>
          </a:prstGeom>
          <a:ln>
            <a:solidFill>
              <a:schemeClr val="bg1"/>
            </a:solidFill>
          </a:ln>
        </p:spPr>
      </p:pic>
      <p:pic>
        <p:nvPicPr>
          <p:cNvPr id="3" name="Picture 2" descr="UX1Pa 9 l1.jpg"/>
          <p:cNvPicPr>
            <a:picLocks noChangeAspect="1"/>
          </p:cNvPicPr>
          <p:nvPr/>
        </p:nvPicPr>
        <p:blipFill>
          <a:blip r:embed="rId3" cstate="print"/>
          <a:stretch>
            <a:fillRect/>
          </a:stretch>
        </p:blipFill>
        <p:spPr>
          <a:xfrm>
            <a:off x="3581400" y="3505200"/>
            <a:ext cx="5466523" cy="3179942"/>
          </a:xfrm>
          <a:prstGeom prst="rect">
            <a:avLst/>
          </a:prstGeom>
        </p:spPr>
      </p:pic>
      <p:sp>
        <p:nvSpPr>
          <p:cNvPr id="4" name="TextBox 3"/>
          <p:cNvSpPr txBox="1"/>
          <p:nvPr/>
        </p:nvSpPr>
        <p:spPr>
          <a:xfrm>
            <a:off x="228600" y="1524000"/>
            <a:ext cx="3200400" cy="369331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Essay &amp; Proof Differences</a:t>
            </a:r>
          </a:p>
          <a:p>
            <a:endParaRPr lang="en-US"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Knife edge around scallops of Liberty</a:t>
            </a:r>
          </a:p>
          <a:p>
            <a:pPr marL="342900" indent="-342900">
              <a:buAutoNum type="arabicPeriod"/>
            </a:pPr>
            <a:r>
              <a:rPr lang="en-US" dirty="0">
                <a:latin typeface="Times New Roman" panose="02020603050405020304" pitchFamily="18" charset="0"/>
                <a:cs typeface="Times New Roman" panose="02020603050405020304" pitchFamily="18" charset="0"/>
              </a:rPr>
              <a:t>No knife edge inside border.</a:t>
            </a:r>
          </a:p>
          <a:p>
            <a:pPr marL="342900" indent="-342900">
              <a:buAutoNum type="arabicPeriod"/>
            </a:pPr>
            <a:r>
              <a:rPr lang="en-US" dirty="0">
                <a:latin typeface="Times New Roman" panose="02020603050405020304" pitchFamily="18" charset="0"/>
                <a:cs typeface="Times New Roman" panose="02020603050405020304" pitchFamily="18" charset="0"/>
              </a:rPr>
              <a:t>Large dot near “S” of “States”</a:t>
            </a:r>
          </a:p>
          <a:p>
            <a:pPr marL="342900" indent="-342900">
              <a:buAutoNum type="arabicPeriod"/>
            </a:pPr>
            <a:r>
              <a:rPr lang="en-US" dirty="0">
                <a:latin typeface="Times New Roman" panose="02020603050405020304" pitchFamily="18" charset="0"/>
                <a:cs typeface="Times New Roman" panose="02020603050405020304" pitchFamily="18" charset="0"/>
              </a:rPr>
              <a:t>Small lettering for “U.S. POSTAGE” and “ONE CENT”</a:t>
            </a:r>
          </a:p>
          <a:p>
            <a:pPr marL="342900" indent="-342900">
              <a:buAutoNum type="arabicPeriod"/>
            </a:pPr>
            <a:r>
              <a:rPr lang="en-US" dirty="0">
                <a:latin typeface="Times New Roman" panose="02020603050405020304" pitchFamily="18" charset="0"/>
                <a:cs typeface="Times New Roman" panose="02020603050405020304" pitchFamily="18" charset="0"/>
              </a:rPr>
              <a:t>Scrolls slightly different in size and shape. </a:t>
            </a:r>
          </a:p>
          <a:p>
            <a:endParaRPr lang="en-US" dirty="0"/>
          </a:p>
        </p:txBody>
      </p:sp>
      <p:sp>
        <p:nvSpPr>
          <p:cNvPr id="5" name="Down Arrow 4"/>
          <p:cNvSpPr/>
          <p:nvPr/>
        </p:nvSpPr>
        <p:spPr>
          <a:xfrm rot="2958844">
            <a:off x="7191342" y="-29305"/>
            <a:ext cx="16524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ight Arrow 5"/>
          <p:cNvSpPr/>
          <p:nvPr/>
        </p:nvSpPr>
        <p:spPr>
          <a:xfrm>
            <a:off x="6629400" y="1143000"/>
            <a:ext cx="978408"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own Arrow 6"/>
          <p:cNvSpPr/>
          <p:nvPr/>
        </p:nvSpPr>
        <p:spPr>
          <a:xfrm>
            <a:off x="5943600" y="1981200"/>
            <a:ext cx="15240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p:cNvSpPr/>
          <p:nvPr/>
        </p:nvSpPr>
        <p:spPr>
          <a:xfrm rot="9244699">
            <a:off x="8128431" y="757188"/>
            <a:ext cx="203161"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rot="9807916">
            <a:off x="7677782" y="1692261"/>
            <a:ext cx="253624"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381000" y="5453122"/>
            <a:ext cx="2743200"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Final Design: Normal Color Proof Unwatermarked UX1Pcd </a:t>
            </a:r>
          </a:p>
        </p:txBody>
      </p:sp>
      <p:sp>
        <p:nvSpPr>
          <p:cNvPr id="13" name="TextBox 12"/>
          <p:cNvSpPr txBox="1"/>
          <p:nvPr/>
        </p:nvSpPr>
        <p:spPr>
          <a:xfrm>
            <a:off x="533400" y="457200"/>
            <a:ext cx="2438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DEVELOPMENT</a:t>
            </a:r>
          </a:p>
        </p:txBody>
      </p:sp>
      <p:sp>
        <p:nvSpPr>
          <p:cNvPr id="14" name="Slide Number Placeholder 13"/>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AF0DF2-3BAB-74ED-9D7B-148A0E93ECA1}"/>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4" name="Picture 3">
            <a:extLst>
              <a:ext uri="{FF2B5EF4-FFF2-40B4-BE49-F238E27FC236}">
                <a16:creationId xmlns:a16="http://schemas.microsoft.com/office/drawing/2014/main" id="{1855358A-F573-C154-F6F0-3174C8E7D3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4083"/>
            <a:ext cx="8305800" cy="6926166"/>
          </a:xfrm>
          <a:prstGeom prst="rect">
            <a:avLst/>
          </a:prstGeom>
        </p:spPr>
      </p:pic>
    </p:spTree>
    <p:extLst>
      <p:ext uri="{BB962C8B-B14F-4D97-AF65-F5344CB8AC3E}">
        <p14:creationId xmlns:p14="http://schemas.microsoft.com/office/powerpoint/2010/main" val="4007254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28600"/>
            <a:ext cx="6172200" cy="369332"/>
          </a:xfrm>
          <a:prstGeom prst="rect">
            <a:avLst/>
          </a:prstGeom>
          <a:noFill/>
        </p:spPr>
        <p:txBody>
          <a:bodyPr wrap="square" rtlCol="0">
            <a:spAutoFit/>
          </a:bodyPr>
          <a:lstStyle/>
          <a:p>
            <a:r>
              <a:rPr lang="en-US" dirty="0"/>
              <a:t>PRODUCTION: Plate Layout  4X9</a:t>
            </a:r>
          </a:p>
        </p:txBody>
      </p:sp>
      <p:graphicFrame>
        <p:nvGraphicFramePr>
          <p:cNvPr id="3" name="Table 2"/>
          <p:cNvGraphicFramePr>
            <a:graphicFrameLocks noGrp="1"/>
          </p:cNvGraphicFramePr>
          <p:nvPr/>
        </p:nvGraphicFramePr>
        <p:xfrm>
          <a:off x="2667000" y="838200"/>
          <a:ext cx="2971800" cy="5052060"/>
        </p:xfrm>
        <a:graphic>
          <a:graphicData uri="http://schemas.openxmlformats.org/drawingml/2006/table">
            <a:tbl>
              <a:tblPr firstRow="1" bandRow="1">
                <a:tableStyleId>{5C22544A-7EE6-4342-B048-85BDC9FD1C3A}</a:tableStyleId>
              </a:tblPr>
              <a:tblGrid>
                <a:gridCol w="742950">
                  <a:extLst>
                    <a:ext uri="{9D8B030D-6E8A-4147-A177-3AD203B41FA5}">
                      <a16:colId xmlns:a16="http://schemas.microsoft.com/office/drawing/2014/main" val="20000"/>
                    </a:ext>
                  </a:extLst>
                </a:gridCol>
                <a:gridCol w="742950">
                  <a:extLst>
                    <a:ext uri="{9D8B030D-6E8A-4147-A177-3AD203B41FA5}">
                      <a16:colId xmlns:a16="http://schemas.microsoft.com/office/drawing/2014/main" val="20001"/>
                    </a:ext>
                  </a:extLst>
                </a:gridCol>
                <a:gridCol w="742950">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tblGrid>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0"/>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1"/>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2"/>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3"/>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4"/>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5"/>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6"/>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7"/>
                  </a:ext>
                </a:extLst>
              </a:tr>
              <a:tr h="561340">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tc>
                  <a:txBody>
                    <a:bodyPr/>
                    <a:lstStyle/>
                    <a:p>
                      <a:endParaRPr lang="en-US" dirty="0"/>
                    </a:p>
                  </a:txBody>
                  <a:tcPr>
                    <a:solidFill>
                      <a:schemeClr val="bg2">
                        <a:lumMod val="50000"/>
                      </a:schemeClr>
                    </a:solidFill>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5" name="Picture 4">
            <a:extLst>
              <a:ext uri="{FF2B5EF4-FFF2-40B4-BE49-F238E27FC236}">
                <a16:creationId xmlns:a16="http://schemas.microsoft.com/office/drawing/2014/main" id="{F54AE933-E961-5983-A795-3201275EE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257" y="838200"/>
            <a:ext cx="4656582" cy="2702052"/>
          </a:xfrm>
          <a:prstGeom prst="rect">
            <a:avLst/>
          </a:prstGeom>
        </p:spPr>
      </p:pic>
      <p:pic>
        <p:nvPicPr>
          <p:cNvPr id="7" name="Picture 6">
            <a:extLst>
              <a:ext uri="{FF2B5EF4-FFF2-40B4-BE49-F238E27FC236}">
                <a16:creationId xmlns:a16="http://schemas.microsoft.com/office/drawing/2014/main" id="{7253078E-68DE-97D3-63C9-AB2ECEA9CC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0" y="3276600"/>
            <a:ext cx="4722876" cy="2996946"/>
          </a:xfrm>
          <a:prstGeom prst="rect">
            <a:avLst/>
          </a:prstGeom>
        </p:spPr>
      </p:pic>
      <p:sp>
        <p:nvSpPr>
          <p:cNvPr id="8" name="TextBox 7">
            <a:extLst>
              <a:ext uri="{FF2B5EF4-FFF2-40B4-BE49-F238E27FC236}">
                <a16:creationId xmlns:a16="http://schemas.microsoft.com/office/drawing/2014/main" id="{49D664BE-7C74-6A24-2246-90146F3436ED}"/>
              </a:ext>
            </a:extLst>
          </p:cNvPr>
          <p:cNvSpPr txBox="1"/>
          <p:nvPr/>
        </p:nvSpPr>
        <p:spPr>
          <a:xfrm>
            <a:off x="2070293" y="168461"/>
            <a:ext cx="49530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Large Watermark </a:t>
            </a:r>
          </a:p>
        </p:txBody>
      </p:sp>
      <p:sp>
        <p:nvSpPr>
          <p:cNvPr id="9" name="TextBox 8">
            <a:extLst>
              <a:ext uri="{FF2B5EF4-FFF2-40B4-BE49-F238E27FC236}">
                <a16:creationId xmlns:a16="http://schemas.microsoft.com/office/drawing/2014/main" id="{504D4DF1-84A6-A522-32DC-1CCC07D52E84}"/>
              </a:ext>
            </a:extLst>
          </p:cNvPr>
          <p:cNvSpPr txBox="1"/>
          <p:nvPr/>
        </p:nvSpPr>
        <p:spPr>
          <a:xfrm>
            <a:off x="914400" y="4572000"/>
            <a:ext cx="2743200" cy="58477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Watermark Monogram measures 60mm x 90mm</a:t>
            </a:r>
            <a:r>
              <a:rPr lang="en-US"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B40123-B503-4158-2116-0F44A9B91084}"/>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
        <p:nvSpPr>
          <p:cNvPr id="7" name="TextBox 6">
            <a:extLst>
              <a:ext uri="{FF2B5EF4-FFF2-40B4-BE49-F238E27FC236}">
                <a16:creationId xmlns:a16="http://schemas.microsoft.com/office/drawing/2014/main" id="{3B912BBA-7015-4759-9AFC-00998BE8083C}"/>
              </a:ext>
            </a:extLst>
          </p:cNvPr>
          <p:cNvSpPr txBox="1"/>
          <p:nvPr/>
        </p:nvSpPr>
        <p:spPr>
          <a:xfrm>
            <a:off x="381000" y="381000"/>
            <a:ext cx="2736569"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PRODUCTION : </a:t>
            </a:r>
          </a:p>
          <a:p>
            <a:r>
              <a:rPr lang="en-US" sz="2000" dirty="0">
                <a:latin typeface="Times New Roman" panose="02020603050405020304" pitchFamily="18" charset="0"/>
                <a:cs typeface="Times New Roman" panose="02020603050405020304" pitchFamily="18" charset="0"/>
              </a:rPr>
              <a:t>Small Watermark </a:t>
            </a:r>
          </a:p>
        </p:txBody>
      </p:sp>
      <p:sp>
        <p:nvSpPr>
          <p:cNvPr id="8" name="TextBox 7">
            <a:extLst>
              <a:ext uri="{FF2B5EF4-FFF2-40B4-BE49-F238E27FC236}">
                <a16:creationId xmlns:a16="http://schemas.microsoft.com/office/drawing/2014/main" id="{130D3749-3670-5AC7-AC74-4288FA15E648}"/>
              </a:ext>
            </a:extLst>
          </p:cNvPr>
          <p:cNvSpPr txBox="1"/>
          <p:nvPr/>
        </p:nvSpPr>
        <p:spPr>
          <a:xfrm>
            <a:off x="6400800" y="4038600"/>
            <a:ext cx="2286000" cy="101566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Two mills produced card stocks requiring two dandy rolls. Two slightly different types of watermarks exist</a:t>
            </a:r>
            <a:r>
              <a:rPr lang="en-US" dirty="0"/>
              <a:t>. </a:t>
            </a:r>
          </a:p>
        </p:txBody>
      </p:sp>
      <p:pic>
        <p:nvPicPr>
          <p:cNvPr id="6" name="Picture 5">
            <a:extLst>
              <a:ext uri="{FF2B5EF4-FFF2-40B4-BE49-F238E27FC236}">
                <a16:creationId xmlns:a16="http://schemas.microsoft.com/office/drawing/2014/main" id="{99EBF472-A368-CEAF-5F7E-9C48B5A321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3376337"/>
            <a:ext cx="5498210" cy="3345138"/>
          </a:xfrm>
          <a:prstGeom prst="rect">
            <a:avLst/>
          </a:prstGeom>
        </p:spPr>
      </p:pic>
      <p:pic>
        <p:nvPicPr>
          <p:cNvPr id="4" name="Picture 3">
            <a:extLst>
              <a:ext uri="{FF2B5EF4-FFF2-40B4-BE49-F238E27FC236}">
                <a16:creationId xmlns:a16="http://schemas.microsoft.com/office/drawing/2014/main" id="{0977A88D-BFF6-0F48-8C4A-DD1D4C4D92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4000" y="188256"/>
            <a:ext cx="5173600" cy="3247370"/>
          </a:xfrm>
          <a:prstGeom prst="rect">
            <a:avLst/>
          </a:prstGeom>
        </p:spPr>
      </p:pic>
    </p:spTree>
    <p:extLst>
      <p:ext uri="{BB962C8B-B14F-4D97-AF65-F5344CB8AC3E}">
        <p14:creationId xmlns:p14="http://schemas.microsoft.com/office/powerpoint/2010/main" val="2222079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5" name="Picture 4">
            <a:extLst>
              <a:ext uri="{FF2B5EF4-FFF2-40B4-BE49-F238E27FC236}">
                <a16:creationId xmlns:a16="http://schemas.microsoft.com/office/drawing/2014/main" id="{970059E6-28D6-BB5A-BA03-5870543972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280184"/>
            <a:ext cx="5620771" cy="3566160"/>
          </a:xfrm>
          <a:prstGeom prst="rect">
            <a:avLst/>
          </a:prstGeom>
        </p:spPr>
      </p:pic>
      <p:pic>
        <p:nvPicPr>
          <p:cNvPr id="7" name="Picture 6">
            <a:extLst>
              <a:ext uri="{FF2B5EF4-FFF2-40B4-BE49-F238E27FC236}">
                <a16:creationId xmlns:a16="http://schemas.microsoft.com/office/drawing/2014/main" id="{3D0679DA-C08F-67A6-1712-9491E0453F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29" y="3063875"/>
            <a:ext cx="4882981" cy="3657600"/>
          </a:xfrm>
          <a:prstGeom prst="rect">
            <a:avLst/>
          </a:prstGeom>
        </p:spPr>
      </p:pic>
      <p:sp>
        <p:nvSpPr>
          <p:cNvPr id="8" name="TextBox 7">
            <a:extLst>
              <a:ext uri="{FF2B5EF4-FFF2-40B4-BE49-F238E27FC236}">
                <a16:creationId xmlns:a16="http://schemas.microsoft.com/office/drawing/2014/main" id="{85FC55FA-F41C-EDEE-7E45-967933E80B37}"/>
              </a:ext>
            </a:extLst>
          </p:cNvPr>
          <p:cNvSpPr txBox="1"/>
          <p:nvPr/>
        </p:nvSpPr>
        <p:spPr>
          <a:xfrm>
            <a:off x="457200" y="533400"/>
            <a:ext cx="2736569"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PRODUCTION : </a:t>
            </a:r>
          </a:p>
          <a:p>
            <a:r>
              <a:rPr lang="en-US" sz="2000" dirty="0">
                <a:latin typeface="Times New Roman" panose="02020603050405020304" pitchFamily="18" charset="0"/>
                <a:cs typeface="Times New Roman" panose="02020603050405020304" pitchFamily="18" charset="0"/>
              </a:rPr>
              <a:t>Small Watermark: Varieties : Position</a:t>
            </a:r>
          </a:p>
        </p:txBody>
      </p:sp>
      <p:sp>
        <p:nvSpPr>
          <p:cNvPr id="9" name="TextBox 8">
            <a:extLst>
              <a:ext uri="{FF2B5EF4-FFF2-40B4-BE49-F238E27FC236}">
                <a16:creationId xmlns:a16="http://schemas.microsoft.com/office/drawing/2014/main" id="{31E262EB-1894-F097-638B-CFF992388D18}"/>
              </a:ext>
            </a:extLst>
          </p:cNvPr>
          <p:cNvSpPr txBox="1"/>
          <p:nvPr/>
        </p:nvSpPr>
        <p:spPr>
          <a:xfrm>
            <a:off x="5498990" y="4280555"/>
            <a:ext cx="3048000"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Four watermark positions occur during printing.  Other than normal, the other three are created by  improper feeding of the sheets by pressman like the large monogram.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dirty="0"/>
          </a:p>
        </p:txBody>
      </p:sp>
      <p:sp>
        <p:nvSpPr>
          <p:cNvPr id="4" name="TextBox 3">
            <a:extLst>
              <a:ext uri="{FF2B5EF4-FFF2-40B4-BE49-F238E27FC236}">
                <a16:creationId xmlns:a16="http://schemas.microsoft.com/office/drawing/2014/main" id="{9024EB74-EF7D-0CF5-CCC0-1EA399C757A9}"/>
              </a:ext>
            </a:extLst>
          </p:cNvPr>
          <p:cNvSpPr txBox="1"/>
          <p:nvPr/>
        </p:nvSpPr>
        <p:spPr>
          <a:xfrm>
            <a:off x="457200" y="533400"/>
            <a:ext cx="2736569"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PRODUCTION : </a:t>
            </a:r>
          </a:p>
          <a:p>
            <a:r>
              <a:rPr lang="en-US" sz="2000" dirty="0">
                <a:latin typeface="Times New Roman" panose="02020603050405020304" pitchFamily="18" charset="0"/>
                <a:cs typeface="Times New Roman" panose="02020603050405020304" pitchFamily="18" charset="0"/>
              </a:rPr>
              <a:t>Small Watermark: Varieties : Position</a:t>
            </a:r>
          </a:p>
        </p:txBody>
      </p:sp>
      <p:pic>
        <p:nvPicPr>
          <p:cNvPr id="8" name="Picture 7">
            <a:extLst>
              <a:ext uri="{FF2B5EF4-FFF2-40B4-BE49-F238E27FC236}">
                <a16:creationId xmlns:a16="http://schemas.microsoft.com/office/drawing/2014/main" id="{5A4D39D8-2A70-49AC-8471-223E78870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8417" y="136525"/>
            <a:ext cx="5486400" cy="3559979"/>
          </a:xfrm>
          <a:prstGeom prst="rect">
            <a:avLst/>
          </a:prstGeom>
        </p:spPr>
      </p:pic>
      <p:pic>
        <p:nvPicPr>
          <p:cNvPr id="10" name="Picture 9">
            <a:extLst>
              <a:ext uri="{FF2B5EF4-FFF2-40B4-BE49-F238E27FC236}">
                <a16:creationId xmlns:a16="http://schemas.microsoft.com/office/drawing/2014/main" id="{98B32B83-083C-D641-498D-134A295CA6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1" y="3474337"/>
            <a:ext cx="4953000" cy="324713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6F58A3-11CB-906F-D425-8086B7F770EF}"/>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
        <p:nvSpPr>
          <p:cNvPr id="3" name="TextBox 2">
            <a:extLst>
              <a:ext uri="{FF2B5EF4-FFF2-40B4-BE49-F238E27FC236}">
                <a16:creationId xmlns:a16="http://schemas.microsoft.com/office/drawing/2014/main" id="{8EEA0707-70BC-FC0A-91D8-F5C5B85658EC}"/>
              </a:ext>
            </a:extLst>
          </p:cNvPr>
          <p:cNvSpPr txBox="1"/>
          <p:nvPr/>
        </p:nvSpPr>
        <p:spPr>
          <a:xfrm>
            <a:off x="457200" y="533400"/>
            <a:ext cx="2736569"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a:t>
            </a:r>
          </a:p>
          <a:p>
            <a:r>
              <a:rPr lang="en-US" sz="2400" dirty="0">
                <a:latin typeface="Times New Roman" panose="02020603050405020304" pitchFamily="18" charset="0"/>
                <a:cs typeface="Times New Roman" panose="02020603050405020304" pitchFamily="18" charset="0"/>
              </a:rPr>
              <a:t>Small Watermark: Varieties : Stitch</a:t>
            </a:r>
          </a:p>
        </p:txBody>
      </p:sp>
      <p:pic>
        <p:nvPicPr>
          <p:cNvPr id="9" name="Picture 8">
            <a:extLst>
              <a:ext uri="{FF2B5EF4-FFF2-40B4-BE49-F238E27FC236}">
                <a16:creationId xmlns:a16="http://schemas.microsoft.com/office/drawing/2014/main" id="{AA4DCC03-408D-0BB5-5DC4-9ECA1D98F4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6659" y="193055"/>
            <a:ext cx="4390263" cy="3057059"/>
          </a:xfrm>
          <a:prstGeom prst="rect">
            <a:avLst/>
          </a:prstGeom>
        </p:spPr>
      </p:pic>
      <p:pic>
        <p:nvPicPr>
          <p:cNvPr id="11" name="Picture 10">
            <a:extLst>
              <a:ext uri="{FF2B5EF4-FFF2-40B4-BE49-F238E27FC236}">
                <a16:creationId xmlns:a16="http://schemas.microsoft.com/office/drawing/2014/main" id="{8B549E7A-1BA0-E220-1CB8-E2782FEDB8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454" y="3250114"/>
            <a:ext cx="4790694" cy="3471361"/>
          </a:xfrm>
          <a:prstGeom prst="rect">
            <a:avLst/>
          </a:prstGeom>
        </p:spPr>
      </p:pic>
      <p:sp>
        <p:nvSpPr>
          <p:cNvPr id="12" name="Arrow: Right 11">
            <a:extLst>
              <a:ext uri="{FF2B5EF4-FFF2-40B4-BE49-F238E27FC236}">
                <a16:creationId xmlns:a16="http://schemas.microsoft.com/office/drawing/2014/main" id="{2C328880-8689-52CE-028C-8A5F2B5CA0EF}"/>
              </a:ext>
            </a:extLst>
          </p:cNvPr>
          <p:cNvSpPr/>
          <p:nvPr/>
        </p:nvSpPr>
        <p:spPr>
          <a:xfrm>
            <a:off x="609600" y="5486400"/>
            <a:ext cx="4450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D6F11469-7B45-308F-2E43-931D0AE07999}"/>
              </a:ext>
            </a:extLst>
          </p:cNvPr>
          <p:cNvSpPr/>
          <p:nvPr/>
        </p:nvSpPr>
        <p:spPr>
          <a:xfrm rot="10800000">
            <a:off x="7427253" y="2286000"/>
            <a:ext cx="38549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A5B5CBE-BC95-D0E1-47CB-20033D9DECCA}"/>
              </a:ext>
            </a:extLst>
          </p:cNvPr>
          <p:cNvSpPr txBox="1"/>
          <p:nvPr/>
        </p:nvSpPr>
        <p:spPr>
          <a:xfrm>
            <a:off x="5597546" y="4104718"/>
            <a:ext cx="2743200" cy="138499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Stitch watermarks occur when the wire screening of the dandy roll becomes separated and wire is used  to stitch t together. The repair becomes part of the watermarking process.</a:t>
            </a:r>
          </a:p>
        </p:txBody>
      </p:sp>
    </p:spTree>
    <p:extLst>
      <p:ext uri="{BB962C8B-B14F-4D97-AF65-F5344CB8AC3E}">
        <p14:creationId xmlns:p14="http://schemas.microsoft.com/office/powerpoint/2010/main" val="666525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5" name="Picture 4">
            <a:extLst>
              <a:ext uri="{FF2B5EF4-FFF2-40B4-BE49-F238E27FC236}">
                <a16:creationId xmlns:a16="http://schemas.microsoft.com/office/drawing/2014/main" id="{9A1D9108-DEE5-F55F-3807-0757EA496C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743" y="149442"/>
            <a:ext cx="4383786" cy="3299137"/>
          </a:xfrm>
          <a:prstGeom prst="rect">
            <a:avLst/>
          </a:prstGeom>
        </p:spPr>
      </p:pic>
      <p:pic>
        <p:nvPicPr>
          <p:cNvPr id="7" name="Picture 6">
            <a:extLst>
              <a:ext uri="{FF2B5EF4-FFF2-40B4-BE49-F238E27FC236}">
                <a16:creationId xmlns:a16="http://schemas.microsoft.com/office/drawing/2014/main" id="{514070CE-9F34-F401-FBD6-0DCAA56163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5260" y="2941899"/>
            <a:ext cx="5135880" cy="3767649"/>
          </a:xfrm>
          <a:prstGeom prst="rect">
            <a:avLst/>
          </a:prstGeom>
        </p:spPr>
      </p:pic>
      <p:sp>
        <p:nvSpPr>
          <p:cNvPr id="8" name="TextBox 7">
            <a:extLst>
              <a:ext uri="{FF2B5EF4-FFF2-40B4-BE49-F238E27FC236}">
                <a16:creationId xmlns:a16="http://schemas.microsoft.com/office/drawing/2014/main" id="{BC779931-DE7F-39FC-E832-93D0F51D0E15}"/>
              </a:ext>
            </a:extLst>
          </p:cNvPr>
          <p:cNvSpPr txBox="1"/>
          <p:nvPr/>
        </p:nvSpPr>
        <p:spPr>
          <a:xfrm>
            <a:off x="5249022" y="549948"/>
            <a:ext cx="3453018"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a:t>
            </a:r>
          </a:p>
          <a:p>
            <a:r>
              <a:rPr lang="en-US" sz="2400" dirty="0">
                <a:latin typeface="Times New Roman" panose="02020603050405020304" pitchFamily="18" charset="0"/>
                <a:cs typeface="Times New Roman" panose="02020603050405020304" pitchFamily="18" charset="0"/>
              </a:rPr>
              <a:t>Small Watermark: Varieties : Missing Letters</a:t>
            </a:r>
          </a:p>
        </p:txBody>
      </p:sp>
      <p:sp>
        <p:nvSpPr>
          <p:cNvPr id="9" name="TextBox 8">
            <a:extLst>
              <a:ext uri="{FF2B5EF4-FFF2-40B4-BE49-F238E27FC236}">
                <a16:creationId xmlns:a16="http://schemas.microsoft.com/office/drawing/2014/main" id="{E8FD9E0F-D259-BF87-DAD9-7A47B3134BE8}"/>
              </a:ext>
            </a:extLst>
          </p:cNvPr>
          <p:cNvSpPr txBox="1"/>
          <p:nvPr/>
        </p:nvSpPr>
        <p:spPr>
          <a:xfrm>
            <a:off x="533400" y="4419600"/>
            <a:ext cx="3048000"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Occasionally portions of the monogram would break away from the dandy roll.  Watermarks were produced where one or more letters missing.  Repairs were made quickly.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dirty="0"/>
          </a:p>
        </p:txBody>
      </p:sp>
      <p:sp>
        <p:nvSpPr>
          <p:cNvPr id="4" name="TextBox 3">
            <a:extLst>
              <a:ext uri="{FF2B5EF4-FFF2-40B4-BE49-F238E27FC236}">
                <a16:creationId xmlns:a16="http://schemas.microsoft.com/office/drawing/2014/main" id="{6F6CB979-5D14-3707-A19C-B34187037629}"/>
              </a:ext>
            </a:extLst>
          </p:cNvPr>
          <p:cNvSpPr txBox="1"/>
          <p:nvPr/>
        </p:nvSpPr>
        <p:spPr>
          <a:xfrm>
            <a:off x="304800" y="838200"/>
            <a:ext cx="3453018"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a:t>
            </a:r>
          </a:p>
          <a:p>
            <a:r>
              <a:rPr lang="en-US" sz="2400" dirty="0">
                <a:latin typeface="Times New Roman" panose="02020603050405020304" pitchFamily="18" charset="0"/>
                <a:cs typeface="Times New Roman" panose="02020603050405020304" pitchFamily="18" charset="0"/>
              </a:rPr>
              <a:t>Small Watermark: Varieties : Missing Letters</a:t>
            </a:r>
          </a:p>
        </p:txBody>
      </p:sp>
      <p:pic>
        <p:nvPicPr>
          <p:cNvPr id="6" name="Picture 5">
            <a:extLst>
              <a:ext uri="{FF2B5EF4-FFF2-40B4-BE49-F238E27FC236}">
                <a16:creationId xmlns:a16="http://schemas.microsoft.com/office/drawing/2014/main" id="{6F19B1EA-D833-99AB-898A-7E0FF28505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9026" y="129339"/>
            <a:ext cx="4553974" cy="3034307"/>
          </a:xfrm>
          <a:prstGeom prst="rect">
            <a:avLst/>
          </a:prstGeom>
        </p:spPr>
      </p:pic>
      <p:pic>
        <p:nvPicPr>
          <p:cNvPr id="8" name="Picture 7">
            <a:extLst>
              <a:ext uri="{FF2B5EF4-FFF2-40B4-BE49-F238E27FC236}">
                <a16:creationId xmlns:a16="http://schemas.microsoft.com/office/drawing/2014/main" id="{E995751A-650E-8C02-85A8-448F99AD5B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3352800"/>
            <a:ext cx="4800600" cy="331563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5" name="Picture 4">
            <a:extLst>
              <a:ext uri="{FF2B5EF4-FFF2-40B4-BE49-F238E27FC236}">
                <a16:creationId xmlns:a16="http://schemas.microsoft.com/office/drawing/2014/main" id="{B0BCF0DE-DFC8-2B58-F485-93D651DE21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105610"/>
            <a:ext cx="5431238" cy="3615865"/>
          </a:xfrm>
          <a:prstGeom prst="rect">
            <a:avLst/>
          </a:prstGeom>
        </p:spPr>
      </p:pic>
      <p:sp>
        <p:nvSpPr>
          <p:cNvPr id="6" name="TextBox 5">
            <a:extLst>
              <a:ext uri="{FF2B5EF4-FFF2-40B4-BE49-F238E27FC236}">
                <a16:creationId xmlns:a16="http://schemas.microsoft.com/office/drawing/2014/main" id="{3536F32A-DCBB-D628-C257-68B4AC944A62}"/>
              </a:ext>
            </a:extLst>
          </p:cNvPr>
          <p:cNvSpPr txBox="1"/>
          <p:nvPr/>
        </p:nvSpPr>
        <p:spPr>
          <a:xfrm>
            <a:off x="310100" y="234290"/>
            <a:ext cx="464289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Unwatermarked </a:t>
            </a:r>
          </a:p>
        </p:txBody>
      </p:sp>
      <p:pic>
        <p:nvPicPr>
          <p:cNvPr id="8" name="Picture 7">
            <a:extLst>
              <a:ext uri="{FF2B5EF4-FFF2-40B4-BE49-F238E27FC236}">
                <a16:creationId xmlns:a16="http://schemas.microsoft.com/office/drawing/2014/main" id="{252597B5-1EF6-1805-F182-8BBCC4776C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101" y="729546"/>
            <a:ext cx="4187952" cy="2425797"/>
          </a:xfrm>
          <a:prstGeom prst="rect">
            <a:avLst/>
          </a:prstGeom>
        </p:spPr>
      </p:pic>
      <p:pic>
        <p:nvPicPr>
          <p:cNvPr id="12" name="Picture 11">
            <a:extLst>
              <a:ext uri="{FF2B5EF4-FFF2-40B4-BE49-F238E27FC236}">
                <a16:creationId xmlns:a16="http://schemas.microsoft.com/office/drawing/2014/main" id="{B65356E9-8B31-7A5F-C3C3-59DD64241B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29200" y="271396"/>
            <a:ext cx="3289055" cy="2616764"/>
          </a:xfrm>
          <a:prstGeom prst="rect">
            <a:avLst/>
          </a:prstGeom>
        </p:spPr>
      </p:pic>
      <p:sp>
        <p:nvSpPr>
          <p:cNvPr id="13" name="TextBox 12">
            <a:extLst>
              <a:ext uri="{FF2B5EF4-FFF2-40B4-BE49-F238E27FC236}">
                <a16:creationId xmlns:a16="http://schemas.microsoft.com/office/drawing/2014/main" id="{2C993420-F1A6-5D98-1ABE-7813F8B0E646}"/>
              </a:ext>
            </a:extLst>
          </p:cNvPr>
          <p:cNvSpPr txBox="1"/>
          <p:nvPr/>
        </p:nvSpPr>
        <p:spPr>
          <a:xfrm>
            <a:off x="310100" y="4114800"/>
            <a:ext cx="3048000" cy="138499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majority of unwatermarked cards are late printings on watermarked paper. Many of the wire monograms had become so worn that the watermarks were barley or no longer visible.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0293" y="168461"/>
            <a:ext cx="49530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Original State Plate</a:t>
            </a:r>
          </a:p>
        </p:txBody>
      </p:sp>
      <p:pic>
        <p:nvPicPr>
          <p:cNvPr id="6" name="Picture 5" descr="1st Issue0001.jpg"/>
          <p:cNvPicPr>
            <a:picLocks noChangeAspect="1"/>
          </p:cNvPicPr>
          <p:nvPr/>
        </p:nvPicPr>
        <p:blipFill>
          <a:blip r:embed="rId3" cstate="print"/>
          <a:stretch>
            <a:fillRect/>
          </a:stretch>
        </p:blipFill>
        <p:spPr>
          <a:xfrm>
            <a:off x="108722" y="811716"/>
            <a:ext cx="4438071" cy="1366662"/>
          </a:xfrm>
          <a:prstGeom prst="rect">
            <a:avLst/>
          </a:prstGeom>
        </p:spPr>
      </p:pic>
      <p:pic>
        <p:nvPicPr>
          <p:cNvPr id="7" name="Picture 6" descr="1st Issue0002.jpg"/>
          <p:cNvPicPr>
            <a:picLocks noChangeAspect="1"/>
          </p:cNvPicPr>
          <p:nvPr/>
        </p:nvPicPr>
        <p:blipFill>
          <a:blip r:embed="rId4" cstate="print"/>
          <a:stretch>
            <a:fillRect/>
          </a:stretch>
        </p:blipFill>
        <p:spPr>
          <a:xfrm>
            <a:off x="4663440" y="825934"/>
            <a:ext cx="4425178" cy="1353769"/>
          </a:xfrm>
          <a:prstGeom prst="rect">
            <a:avLst/>
          </a:prstGeom>
        </p:spPr>
      </p:pic>
      <p:pic>
        <p:nvPicPr>
          <p:cNvPr id="5" name="Picture 4" descr="1st Issue0003.jpg"/>
          <p:cNvPicPr>
            <a:picLocks noChangeAspect="1"/>
          </p:cNvPicPr>
          <p:nvPr/>
        </p:nvPicPr>
        <p:blipFill>
          <a:blip r:embed="rId5" cstate="print"/>
          <a:stretch>
            <a:fillRect/>
          </a:stretch>
        </p:blipFill>
        <p:spPr>
          <a:xfrm>
            <a:off x="0" y="2590800"/>
            <a:ext cx="2484120" cy="2805102"/>
          </a:xfrm>
          <a:prstGeom prst="rect">
            <a:avLst/>
          </a:prstGeom>
        </p:spPr>
      </p:pic>
      <p:pic>
        <p:nvPicPr>
          <p:cNvPr id="8" name="Picture 7" descr="1st Issue0004.jpg"/>
          <p:cNvPicPr>
            <a:picLocks noChangeAspect="1"/>
          </p:cNvPicPr>
          <p:nvPr/>
        </p:nvPicPr>
        <p:blipFill>
          <a:blip r:embed="rId6" cstate="print"/>
          <a:stretch>
            <a:fillRect/>
          </a:stretch>
        </p:blipFill>
        <p:spPr>
          <a:xfrm>
            <a:off x="2362200" y="2362200"/>
            <a:ext cx="2301240" cy="3995928"/>
          </a:xfrm>
          <a:prstGeom prst="rect">
            <a:avLst/>
          </a:prstGeom>
        </p:spPr>
      </p:pic>
      <p:pic>
        <p:nvPicPr>
          <p:cNvPr id="9" name="Picture 8" descr="1st Issue0005.jpg"/>
          <p:cNvPicPr>
            <a:picLocks noChangeAspect="1"/>
          </p:cNvPicPr>
          <p:nvPr/>
        </p:nvPicPr>
        <p:blipFill>
          <a:blip r:embed="rId7" cstate="print"/>
          <a:stretch>
            <a:fillRect/>
          </a:stretch>
        </p:blipFill>
        <p:spPr>
          <a:xfrm>
            <a:off x="4724400" y="2743200"/>
            <a:ext cx="2084832" cy="4343400"/>
          </a:xfrm>
          <a:prstGeom prst="rect">
            <a:avLst/>
          </a:prstGeom>
        </p:spPr>
      </p:pic>
      <p:pic>
        <p:nvPicPr>
          <p:cNvPr id="10" name="Picture 9" descr="1st Issue0006.jpg"/>
          <p:cNvPicPr>
            <a:picLocks noChangeAspect="1"/>
          </p:cNvPicPr>
          <p:nvPr/>
        </p:nvPicPr>
        <p:blipFill>
          <a:blip r:embed="rId8" cstate="print"/>
          <a:stretch>
            <a:fillRect/>
          </a:stretch>
        </p:blipFill>
        <p:spPr>
          <a:xfrm>
            <a:off x="6906768" y="2514600"/>
            <a:ext cx="2237232" cy="3322320"/>
          </a:xfrm>
          <a:prstGeom prst="rect">
            <a:avLst/>
          </a:prstGeom>
        </p:spPr>
      </p:pic>
      <p:sp>
        <p:nvSpPr>
          <p:cNvPr id="12" name="TextBox 11"/>
          <p:cNvSpPr txBox="1"/>
          <p:nvPr/>
        </p:nvSpPr>
        <p:spPr>
          <a:xfrm>
            <a:off x="228600" y="2282948"/>
            <a:ext cx="8763000"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SP-4                                                SP-7                                                     SP-23                                              SP-45</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B1F1CF-B4AB-5656-02AF-7A72CE59F570}"/>
              </a:ext>
            </a:extLst>
          </p:cNvPr>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9" name="Picture 8">
            <a:extLst>
              <a:ext uri="{FF2B5EF4-FFF2-40B4-BE49-F238E27FC236}">
                <a16:creationId xmlns:a16="http://schemas.microsoft.com/office/drawing/2014/main" id="{D7286487-826C-AE6A-E1C4-411C4ABF7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4" y="731602"/>
            <a:ext cx="8991600" cy="914400"/>
          </a:xfrm>
          <a:prstGeom prst="rect">
            <a:avLst/>
          </a:prstGeom>
        </p:spPr>
      </p:pic>
      <p:pic>
        <p:nvPicPr>
          <p:cNvPr id="11" name="Picture 10">
            <a:extLst>
              <a:ext uri="{FF2B5EF4-FFF2-40B4-BE49-F238E27FC236}">
                <a16:creationId xmlns:a16="http://schemas.microsoft.com/office/drawing/2014/main" id="{4EC9F190-DA9F-5DF0-8BE6-43490A1BF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69" y="2121352"/>
            <a:ext cx="8915400" cy="912863"/>
          </a:xfrm>
          <a:prstGeom prst="rect">
            <a:avLst/>
          </a:prstGeom>
        </p:spPr>
      </p:pic>
      <p:sp>
        <p:nvSpPr>
          <p:cNvPr id="12" name="TextBox 11">
            <a:extLst>
              <a:ext uri="{FF2B5EF4-FFF2-40B4-BE49-F238E27FC236}">
                <a16:creationId xmlns:a16="http://schemas.microsoft.com/office/drawing/2014/main" id="{D23702D5-6115-9A06-754A-40179EFABBEF}"/>
              </a:ext>
            </a:extLst>
          </p:cNvPr>
          <p:cNvSpPr txBox="1"/>
          <p:nvPr/>
        </p:nvSpPr>
        <p:spPr>
          <a:xfrm>
            <a:off x="3810000" y="1724817"/>
            <a:ext cx="18288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SP4 DAMADGE</a:t>
            </a:r>
          </a:p>
        </p:txBody>
      </p:sp>
      <p:sp>
        <p:nvSpPr>
          <p:cNvPr id="14" name="TextBox 13">
            <a:extLst>
              <a:ext uri="{FF2B5EF4-FFF2-40B4-BE49-F238E27FC236}">
                <a16:creationId xmlns:a16="http://schemas.microsoft.com/office/drawing/2014/main" id="{A363A582-8D8F-62C8-0766-E3BE71A9B770}"/>
              </a:ext>
            </a:extLst>
          </p:cNvPr>
          <p:cNvSpPr txBox="1"/>
          <p:nvPr/>
        </p:nvSpPr>
        <p:spPr>
          <a:xfrm>
            <a:off x="3810000" y="3043325"/>
            <a:ext cx="1600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SP4 RECUT </a:t>
            </a:r>
          </a:p>
        </p:txBody>
      </p:sp>
      <p:pic>
        <p:nvPicPr>
          <p:cNvPr id="16" name="Picture 15">
            <a:extLst>
              <a:ext uri="{FF2B5EF4-FFF2-40B4-BE49-F238E27FC236}">
                <a16:creationId xmlns:a16="http://schemas.microsoft.com/office/drawing/2014/main" id="{55621CA0-5BBC-BC14-092B-093C16B045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0" y="3457612"/>
            <a:ext cx="8915400" cy="914400"/>
          </a:xfrm>
          <a:prstGeom prst="rect">
            <a:avLst/>
          </a:prstGeom>
        </p:spPr>
      </p:pic>
      <p:sp>
        <p:nvSpPr>
          <p:cNvPr id="17" name="TextBox 16">
            <a:extLst>
              <a:ext uri="{FF2B5EF4-FFF2-40B4-BE49-F238E27FC236}">
                <a16:creationId xmlns:a16="http://schemas.microsoft.com/office/drawing/2014/main" id="{F507EAF8-301E-95C0-EA0F-2D0D18DD2D65}"/>
              </a:ext>
            </a:extLst>
          </p:cNvPr>
          <p:cNvSpPr txBox="1"/>
          <p:nvPr/>
        </p:nvSpPr>
        <p:spPr>
          <a:xfrm>
            <a:off x="3808180" y="4425267"/>
            <a:ext cx="147482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SP 7 DAMADGE</a:t>
            </a:r>
          </a:p>
        </p:txBody>
      </p:sp>
      <p:pic>
        <p:nvPicPr>
          <p:cNvPr id="19" name="Picture 18">
            <a:extLst>
              <a:ext uri="{FF2B5EF4-FFF2-40B4-BE49-F238E27FC236}">
                <a16:creationId xmlns:a16="http://schemas.microsoft.com/office/drawing/2014/main" id="{E33FE2ED-5EBD-13E3-602F-51384F55B3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 y="5027663"/>
            <a:ext cx="8991600" cy="914400"/>
          </a:xfrm>
          <a:prstGeom prst="rect">
            <a:avLst/>
          </a:prstGeom>
        </p:spPr>
      </p:pic>
      <p:sp>
        <p:nvSpPr>
          <p:cNvPr id="20" name="TextBox 19">
            <a:extLst>
              <a:ext uri="{FF2B5EF4-FFF2-40B4-BE49-F238E27FC236}">
                <a16:creationId xmlns:a16="http://schemas.microsoft.com/office/drawing/2014/main" id="{8597EF26-6629-C26E-6CB6-3381D3DC2A17}"/>
              </a:ext>
            </a:extLst>
          </p:cNvPr>
          <p:cNvSpPr txBox="1"/>
          <p:nvPr/>
        </p:nvSpPr>
        <p:spPr>
          <a:xfrm>
            <a:off x="3848100" y="5972509"/>
            <a:ext cx="1524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SP7 RECUT </a:t>
            </a:r>
          </a:p>
        </p:txBody>
      </p:sp>
      <p:sp>
        <p:nvSpPr>
          <p:cNvPr id="21" name="TextBox 20">
            <a:extLst>
              <a:ext uri="{FF2B5EF4-FFF2-40B4-BE49-F238E27FC236}">
                <a16:creationId xmlns:a16="http://schemas.microsoft.com/office/drawing/2014/main" id="{99BA9979-BDB8-B132-52F8-CDF02D547E6E}"/>
              </a:ext>
            </a:extLst>
          </p:cNvPr>
          <p:cNvSpPr txBox="1"/>
          <p:nvPr/>
        </p:nvSpPr>
        <p:spPr>
          <a:xfrm>
            <a:off x="2247900" y="136525"/>
            <a:ext cx="4648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Plate Damage</a:t>
            </a:r>
          </a:p>
        </p:txBody>
      </p:sp>
      <p:sp>
        <p:nvSpPr>
          <p:cNvPr id="22" name="Arrow: Down 21">
            <a:extLst>
              <a:ext uri="{FF2B5EF4-FFF2-40B4-BE49-F238E27FC236}">
                <a16:creationId xmlns:a16="http://schemas.microsoft.com/office/drawing/2014/main" id="{A798A71A-E196-00FE-166B-54BCAC843854}"/>
              </a:ext>
            </a:extLst>
          </p:cNvPr>
          <p:cNvSpPr/>
          <p:nvPr/>
        </p:nvSpPr>
        <p:spPr>
          <a:xfrm rot="11425426">
            <a:off x="723450" y="1372623"/>
            <a:ext cx="241338"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934CC1B9-0700-7852-C002-52789FD27937}"/>
              </a:ext>
            </a:extLst>
          </p:cNvPr>
          <p:cNvSpPr/>
          <p:nvPr/>
        </p:nvSpPr>
        <p:spPr>
          <a:xfrm rot="16674188">
            <a:off x="-18227" y="4133109"/>
            <a:ext cx="554048" cy="307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DCAB62AA-6B71-9FE6-6A25-ADD13461FEDF}"/>
              </a:ext>
            </a:extLst>
          </p:cNvPr>
          <p:cNvSpPr/>
          <p:nvPr/>
        </p:nvSpPr>
        <p:spPr>
          <a:xfrm rot="17522370">
            <a:off x="549459" y="5590368"/>
            <a:ext cx="513519" cy="307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285B67AD-515A-9D39-1924-C3B2CB7E435A}"/>
              </a:ext>
            </a:extLst>
          </p:cNvPr>
          <p:cNvSpPr/>
          <p:nvPr/>
        </p:nvSpPr>
        <p:spPr>
          <a:xfrm rot="11425426">
            <a:off x="712270" y="2695626"/>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B5262A0A-4686-8BC4-213F-1BF2886B2E73}"/>
              </a:ext>
            </a:extLst>
          </p:cNvPr>
          <p:cNvSpPr/>
          <p:nvPr/>
        </p:nvSpPr>
        <p:spPr>
          <a:xfrm rot="11425426">
            <a:off x="101884" y="1329653"/>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4A41E4AD-8E34-475B-88B8-6EDC7C8D95B0}"/>
              </a:ext>
            </a:extLst>
          </p:cNvPr>
          <p:cNvSpPr/>
          <p:nvPr/>
        </p:nvSpPr>
        <p:spPr>
          <a:xfrm rot="16946400">
            <a:off x="599514" y="4091945"/>
            <a:ext cx="517248" cy="307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E131C903-2623-CB6B-6C0D-BDBC94D27644}"/>
              </a:ext>
            </a:extLst>
          </p:cNvPr>
          <p:cNvSpPr/>
          <p:nvPr/>
        </p:nvSpPr>
        <p:spPr>
          <a:xfrm rot="11425426">
            <a:off x="43742" y="267974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45C466EF-2CCA-BBA4-C409-04902F00069C}"/>
              </a:ext>
            </a:extLst>
          </p:cNvPr>
          <p:cNvSpPr/>
          <p:nvPr/>
        </p:nvSpPr>
        <p:spPr>
          <a:xfrm rot="11425426">
            <a:off x="2716529" y="267974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F54789FE-1446-2F6D-D096-4B989828FFF0}"/>
              </a:ext>
            </a:extLst>
          </p:cNvPr>
          <p:cNvSpPr/>
          <p:nvPr/>
        </p:nvSpPr>
        <p:spPr>
          <a:xfrm rot="11425426">
            <a:off x="2716529" y="1318435"/>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CDA38526-1E64-0618-CA1E-836C5339FB96}"/>
              </a:ext>
            </a:extLst>
          </p:cNvPr>
          <p:cNvSpPr/>
          <p:nvPr/>
        </p:nvSpPr>
        <p:spPr>
          <a:xfrm rot="16200000">
            <a:off x="6469333" y="362516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id="{0086E6D5-5C8C-62FE-D5E6-0E4A26668B8E}"/>
              </a:ext>
            </a:extLst>
          </p:cNvPr>
          <p:cNvSpPr/>
          <p:nvPr/>
        </p:nvSpPr>
        <p:spPr>
          <a:xfrm rot="16200000">
            <a:off x="6493407" y="512743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Down 42">
            <a:extLst>
              <a:ext uri="{FF2B5EF4-FFF2-40B4-BE49-F238E27FC236}">
                <a16:creationId xmlns:a16="http://schemas.microsoft.com/office/drawing/2014/main" id="{5C59CCB3-14EF-A661-BBA9-DF8D1F261612}"/>
              </a:ext>
            </a:extLst>
          </p:cNvPr>
          <p:cNvSpPr/>
          <p:nvPr/>
        </p:nvSpPr>
        <p:spPr>
          <a:xfrm rot="16200000">
            <a:off x="6407331" y="2358681"/>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Down 43">
            <a:extLst>
              <a:ext uri="{FF2B5EF4-FFF2-40B4-BE49-F238E27FC236}">
                <a16:creationId xmlns:a16="http://schemas.microsoft.com/office/drawing/2014/main" id="{52863E25-411F-9E03-9D89-79EF57B074C4}"/>
              </a:ext>
            </a:extLst>
          </p:cNvPr>
          <p:cNvSpPr/>
          <p:nvPr/>
        </p:nvSpPr>
        <p:spPr>
          <a:xfrm rot="16200000">
            <a:off x="6584250" y="975374"/>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Down 44">
            <a:extLst>
              <a:ext uri="{FF2B5EF4-FFF2-40B4-BE49-F238E27FC236}">
                <a16:creationId xmlns:a16="http://schemas.microsoft.com/office/drawing/2014/main" id="{B16C42CE-A744-F60C-63BF-CC187EB5E214}"/>
              </a:ext>
            </a:extLst>
          </p:cNvPr>
          <p:cNvSpPr/>
          <p:nvPr/>
        </p:nvSpPr>
        <p:spPr>
          <a:xfrm rot="11425426">
            <a:off x="105422" y="5381620"/>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2CAF0945-0631-CD28-6091-B98A54504F18}"/>
              </a:ext>
            </a:extLst>
          </p:cNvPr>
          <p:cNvSpPr/>
          <p:nvPr/>
        </p:nvSpPr>
        <p:spPr>
          <a:xfrm rot="11425426">
            <a:off x="1154727" y="3962710"/>
            <a:ext cx="291739" cy="6295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Down 46">
            <a:extLst>
              <a:ext uri="{FF2B5EF4-FFF2-40B4-BE49-F238E27FC236}">
                <a16:creationId xmlns:a16="http://schemas.microsoft.com/office/drawing/2014/main" id="{5C76B936-F718-5363-4110-05B449868D38}"/>
              </a:ext>
            </a:extLst>
          </p:cNvPr>
          <p:cNvSpPr/>
          <p:nvPr/>
        </p:nvSpPr>
        <p:spPr>
          <a:xfrm rot="11425426">
            <a:off x="1161894" y="5501380"/>
            <a:ext cx="291739" cy="5502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2351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2F9778-656D-01FB-EFBB-98BBADEED557}"/>
              </a:ext>
            </a:extLst>
          </p:cNvPr>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4" name="Picture 3">
            <a:extLst>
              <a:ext uri="{FF2B5EF4-FFF2-40B4-BE49-F238E27FC236}">
                <a16:creationId xmlns:a16="http://schemas.microsoft.com/office/drawing/2014/main" id="{4651FD44-30EA-9A1D-C36B-AD99FCA688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47" y="791215"/>
            <a:ext cx="8515257" cy="914400"/>
          </a:xfrm>
          <a:prstGeom prst="rect">
            <a:avLst/>
          </a:prstGeom>
        </p:spPr>
      </p:pic>
      <p:sp>
        <p:nvSpPr>
          <p:cNvPr id="5" name="TextBox 4">
            <a:extLst>
              <a:ext uri="{FF2B5EF4-FFF2-40B4-BE49-F238E27FC236}">
                <a16:creationId xmlns:a16="http://schemas.microsoft.com/office/drawing/2014/main" id="{1DE168A2-DF58-DAF0-152C-62F4C757AFF7}"/>
              </a:ext>
            </a:extLst>
          </p:cNvPr>
          <p:cNvSpPr txBox="1"/>
          <p:nvPr/>
        </p:nvSpPr>
        <p:spPr>
          <a:xfrm>
            <a:off x="3725821" y="1690210"/>
            <a:ext cx="2123792"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SP23 DAMADGE</a:t>
            </a:r>
          </a:p>
        </p:txBody>
      </p:sp>
      <p:pic>
        <p:nvPicPr>
          <p:cNvPr id="7" name="Picture 6">
            <a:extLst>
              <a:ext uri="{FF2B5EF4-FFF2-40B4-BE49-F238E27FC236}">
                <a16:creationId xmlns:a16="http://schemas.microsoft.com/office/drawing/2014/main" id="{5D4F3610-1D44-C497-D777-661DB6D012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147" y="2164441"/>
            <a:ext cx="8454296" cy="939078"/>
          </a:xfrm>
          <a:prstGeom prst="rect">
            <a:avLst/>
          </a:prstGeom>
        </p:spPr>
      </p:pic>
      <p:sp>
        <p:nvSpPr>
          <p:cNvPr id="8" name="TextBox 7">
            <a:extLst>
              <a:ext uri="{FF2B5EF4-FFF2-40B4-BE49-F238E27FC236}">
                <a16:creationId xmlns:a16="http://schemas.microsoft.com/office/drawing/2014/main" id="{712CE874-8E66-9875-D0A8-42F96282277D}"/>
              </a:ext>
            </a:extLst>
          </p:cNvPr>
          <p:cNvSpPr txBox="1"/>
          <p:nvPr/>
        </p:nvSpPr>
        <p:spPr>
          <a:xfrm>
            <a:off x="3761658" y="3075790"/>
            <a:ext cx="13716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 23 RECUT</a:t>
            </a:r>
          </a:p>
        </p:txBody>
      </p:sp>
      <p:sp>
        <p:nvSpPr>
          <p:cNvPr id="9" name="TextBox 8">
            <a:extLst>
              <a:ext uri="{FF2B5EF4-FFF2-40B4-BE49-F238E27FC236}">
                <a16:creationId xmlns:a16="http://schemas.microsoft.com/office/drawing/2014/main" id="{51CDF585-31B8-B64B-29BF-CF58C8DC775E}"/>
              </a:ext>
            </a:extLst>
          </p:cNvPr>
          <p:cNvSpPr txBox="1"/>
          <p:nvPr/>
        </p:nvSpPr>
        <p:spPr>
          <a:xfrm>
            <a:off x="2247900" y="136525"/>
            <a:ext cx="4648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Plate Damage</a:t>
            </a:r>
          </a:p>
        </p:txBody>
      </p:sp>
      <p:pic>
        <p:nvPicPr>
          <p:cNvPr id="11" name="Picture 10">
            <a:extLst>
              <a:ext uri="{FF2B5EF4-FFF2-40B4-BE49-F238E27FC236}">
                <a16:creationId xmlns:a16="http://schemas.microsoft.com/office/drawing/2014/main" id="{93E9A6C0-9300-BF6A-5D0B-C4602F9FED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171" y="5060945"/>
            <a:ext cx="8448628" cy="914400"/>
          </a:xfrm>
          <a:prstGeom prst="rect">
            <a:avLst/>
          </a:prstGeom>
        </p:spPr>
      </p:pic>
      <p:sp>
        <p:nvSpPr>
          <p:cNvPr id="12" name="TextBox 11">
            <a:extLst>
              <a:ext uri="{FF2B5EF4-FFF2-40B4-BE49-F238E27FC236}">
                <a16:creationId xmlns:a16="http://schemas.microsoft.com/office/drawing/2014/main" id="{CDBD4573-98E8-322D-E570-22121BB31B25}"/>
              </a:ext>
            </a:extLst>
          </p:cNvPr>
          <p:cNvSpPr txBox="1"/>
          <p:nvPr/>
        </p:nvSpPr>
        <p:spPr>
          <a:xfrm>
            <a:off x="3766185" y="4602886"/>
            <a:ext cx="17526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 45 DAMADGE</a:t>
            </a:r>
          </a:p>
        </p:txBody>
      </p:sp>
      <p:pic>
        <p:nvPicPr>
          <p:cNvPr id="14" name="Picture 13">
            <a:extLst>
              <a:ext uri="{FF2B5EF4-FFF2-40B4-BE49-F238E27FC236}">
                <a16:creationId xmlns:a16="http://schemas.microsoft.com/office/drawing/2014/main" id="{FFB04789-6930-1458-C369-F31F00A2E4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183" y="3538204"/>
            <a:ext cx="8454296" cy="914400"/>
          </a:xfrm>
          <a:prstGeom prst="rect">
            <a:avLst/>
          </a:prstGeom>
        </p:spPr>
      </p:pic>
      <p:sp>
        <p:nvSpPr>
          <p:cNvPr id="15" name="TextBox 14">
            <a:extLst>
              <a:ext uri="{FF2B5EF4-FFF2-40B4-BE49-F238E27FC236}">
                <a16:creationId xmlns:a16="http://schemas.microsoft.com/office/drawing/2014/main" id="{644FBBD5-7273-F8B7-7936-071437E5D223}"/>
              </a:ext>
            </a:extLst>
          </p:cNvPr>
          <p:cNvSpPr txBox="1"/>
          <p:nvPr/>
        </p:nvSpPr>
        <p:spPr>
          <a:xfrm>
            <a:off x="3728839" y="6171684"/>
            <a:ext cx="1524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SP 45 Recut</a:t>
            </a:r>
          </a:p>
        </p:txBody>
      </p:sp>
      <p:sp>
        <p:nvSpPr>
          <p:cNvPr id="16" name="Arrow: Down 15">
            <a:extLst>
              <a:ext uri="{FF2B5EF4-FFF2-40B4-BE49-F238E27FC236}">
                <a16:creationId xmlns:a16="http://schemas.microsoft.com/office/drawing/2014/main" id="{D6766D4A-F724-ED8E-5659-E47C9E32F75D}"/>
              </a:ext>
            </a:extLst>
          </p:cNvPr>
          <p:cNvSpPr/>
          <p:nvPr/>
        </p:nvSpPr>
        <p:spPr>
          <a:xfrm rot="11425426">
            <a:off x="951633" y="1291735"/>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07846C70-C6E7-6BB3-581A-4B0D996F59C3}"/>
              </a:ext>
            </a:extLst>
          </p:cNvPr>
          <p:cNvSpPr/>
          <p:nvPr/>
        </p:nvSpPr>
        <p:spPr>
          <a:xfrm rot="11425426">
            <a:off x="1526443" y="126818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4C566415-54D7-E7A7-71D3-84A7A32D0720}"/>
              </a:ext>
            </a:extLst>
          </p:cNvPr>
          <p:cNvSpPr/>
          <p:nvPr/>
        </p:nvSpPr>
        <p:spPr>
          <a:xfrm rot="11425426">
            <a:off x="3313521" y="1236839"/>
            <a:ext cx="329674"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4878CF3D-ECF1-7373-DA78-345BBD38BEC0}"/>
              </a:ext>
            </a:extLst>
          </p:cNvPr>
          <p:cNvSpPr/>
          <p:nvPr/>
        </p:nvSpPr>
        <p:spPr>
          <a:xfrm rot="11425426">
            <a:off x="4142250" y="116131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B76E360E-19BE-C2A6-7133-FA3E8796DAF4}"/>
              </a:ext>
            </a:extLst>
          </p:cNvPr>
          <p:cNvSpPr/>
          <p:nvPr/>
        </p:nvSpPr>
        <p:spPr>
          <a:xfrm rot="11425426">
            <a:off x="7147502" y="1229231"/>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B83B4732-1045-3340-E3AB-702A6AF48492}"/>
              </a:ext>
            </a:extLst>
          </p:cNvPr>
          <p:cNvSpPr/>
          <p:nvPr/>
        </p:nvSpPr>
        <p:spPr>
          <a:xfrm rot="16200000">
            <a:off x="6392393" y="90398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id="{5E2CE829-0074-BD8E-BD81-0F87D1E8D947}"/>
              </a:ext>
            </a:extLst>
          </p:cNvPr>
          <p:cNvSpPr/>
          <p:nvPr/>
        </p:nvSpPr>
        <p:spPr>
          <a:xfrm rot="11425426">
            <a:off x="1027834" y="256423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id="{23037BF0-E271-C215-DA0F-15727BB00024}"/>
              </a:ext>
            </a:extLst>
          </p:cNvPr>
          <p:cNvSpPr/>
          <p:nvPr/>
        </p:nvSpPr>
        <p:spPr>
          <a:xfrm rot="11053715">
            <a:off x="394452" y="1291734"/>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Down 23">
            <a:extLst>
              <a:ext uri="{FF2B5EF4-FFF2-40B4-BE49-F238E27FC236}">
                <a16:creationId xmlns:a16="http://schemas.microsoft.com/office/drawing/2014/main" id="{1FBCF1A9-2007-EFD2-FE68-08880E77FEDC}"/>
              </a:ext>
            </a:extLst>
          </p:cNvPr>
          <p:cNvSpPr/>
          <p:nvPr/>
        </p:nvSpPr>
        <p:spPr>
          <a:xfrm rot="11425426">
            <a:off x="4313512" y="2379424"/>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3F4A09EA-9348-6238-828C-D5FCA06DBE56}"/>
              </a:ext>
            </a:extLst>
          </p:cNvPr>
          <p:cNvSpPr/>
          <p:nvPr/>
        </p:nvSpPr>
        <p:spPr>
          <a:xfrm rot="16200000">
            <a:off x="6336994" y="2137546"/>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C34E1C8C-7CFD-1B55-FC05-540CDDEC926F}"/>
              </a:ext>
            </a:extLst>
          </p:cNvPr>
          <p:cNvSpPr/>
          <p:nvPr/>
        </p:nvSpPr>
        <p:spPr>
          <a:xfrm rot="11425426">
            <a:off x="8185633" y="1279119"/>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28AC472D-A923-007F-C29A-1B6D09FC5BFC}"/>
              </a:ext>
            </a:extLst>
          </p:cNvPr>
          <p:cNvSpPr/>
          <p:nvPr/>
        </p:nvSpPr>
        <p:spPr>
          <a:xfrm rot="11425426">
            <a:off x="8177373" y="246522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FD210E94-5D8C-DAAA-77F5-A2BDF09D8622}"/>
              </a:ext>
            </a:extLst>
          </p:cNvPr>
          <p:cNvSpPr/>
          <p:nvPr/>
        </p:nvSpPr>
        <p:spPr>
          <a:xfrm rot="10800000">
            <a:off x="443764" y="2563004"/>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Down 28">
            <a:extLst>
              <a:ext uri="{FF2B5EF4-FFF2-40B4-BE49-F238E27FC236}">
                <a16:creationId xmlns:a16="http://schemas.microsoft.com/office/drawing/2014/main" id="{25BACF36-00EC-1EF5-21ED-6786305E58F2}"/>
              </a:ext>
            </a:extLst>
          </p:cNvPr>
          <p:cNvSpPr/>
          <p:nvPr/>
        </p:nvSpPr>
        <p:spPr>
          <a:xfrm rot="11425426">
            <a:off x="494119" y="414190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2570FFA0-85BF-1A67-A145-057F8EE7402D}"/>
              </a:ext>
            </a:extLst>
          </p:cNvPr>
          <p:cNvSpPr/>
          <p:nvPr/>
        </p:nvSpPr>
        <p:spPr>
          <a:xfrm rot="11425426">
            <a:off x="1031901" y="4053919"/>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821336BB-6525-641E-78CC-B0234194A116}"/>
              </a:ext>
            </a:extLst>
          </p:cNvPr>
          <p:cNvSpPr/>
          <p:nvPr/>
        </p:nvSpPr>
        <p:spPr>
          <a:xfrm rot="11425426">
            <a:off x="1685012" y="4018179"/>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D99A72CB-AFA5-E3EE-6E7A-9FD9A3650A96}"/>
              </a:ext>
            </a:extLst>
          </p:cNvPr>
          <p:cNvSpPr/>
          <p:nvPr/>
        </p:nvSpPr>
        <p:spPr>
          <a:xfrm rot="11425426">
            <a:off x="2155018" y="402667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F8DB3514-2F80-BA89-7EDE-43AB9A3AA597}"/>
              </a:ext>
            </a:extLst>
          </p:cNvPr>
          <p:cNvSpPr/>
          <p:nvPr/>
        </p:nvSpPr>
        <p:spPr>
          <a:xfrm rot="11425426">
            <a:off x="3430238" y="4018180"/>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Down 33">
            <a:extLst>
              <a:ext uri="{FF2B5EF4-FFF2-40B4-BE49-F238E27FC236}">
                <a16:creationId xmlns:a16="http://schemas.microsoft.com/office/drawing/2014/main" id="{BED97196-EB76-5DD7-66DD-8CF2F874CB6C}"/>
              </a:ext>
            </a:extLst>
          </p:cNvPr>
          <p:cNvSpPr/>
          <p:nvPr/>
        </p:nvSpPr>
        <p:spPr>
          <a:xfrm rot="11425426">
            <a:off x="4320366" y="398201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Down 34">
            <a:extLst>
              <a:ext uri="{FF2B5EF4-FFF2-40B4-BE49-F238E27FC236}">
                <a16:creationId xmlns:a16="http://schemas.microsoft.com/office/drawing/2014/main" id="{6AD0FF45-AB01-5298-A950-D4B904D13B76}"/>
              </a:ext>
            </a:extLst>
          </p:cNvPr>
          <p:cNvSpPr/>
          <p:nvPr/>
        </p:nvSpPr>
        <p:spPr>
          <a:xfrm rot="16200000">
            <a:off x="6358581" y="3666172"/>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Down 35">
            <a:extLst>
              <a:ext uri="{FF2B5EF4-FFF2-40B4-BE49-F238E27FC236}">
                <a16:creationId xmlns:a16="http://schemas.microsoft.com/office/drawing/2014/main" id="{9E6E2AB8-5DE2-E016-FF14-A656C11385FB}"/>
              </a:ext>
            </a:extLst>
          </p:cNvPr>
          <p:cNvSpPr/>
          <p:nvPr/>
        </p:nvSpPr>
        <p:spPr>
          <a:xfrm rot="11078645">
            <a:off x="8310288" y="4036073"/>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952E8E8A-8250-F897-5CA7-45384ABE24A2}"/>
              </a:ext>
            </a:extLst>
          </p:cNvPr>
          <p:cNvSpPr/>
          <p:nvPr/>
        </p:nvSpPr>
        <p:spPr>
          <a:xfrm rot="11425426">
            <a:off x="415926" y="5605806"/>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32383251-3B0B-A458-ABB1-E4D3B09D20B6}"/>
              </a:ext>
            </a:extLst>
          </p:cNvPr>
          <p:cNvSpPr/>
          <p:nvPr/>
        </p:nvSpPr>
        <p:spPr>
          <a:xfrm rot="11425426">
            <a:off x="1066106" y="5704869"/>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id="{F5460FE6-58A4-751B-18A9-B549B15AD415}"/>
              </a:ext>
            </a:extLst>
          </p:cNvPr>
          <p:cNvSpPr/>
          <p:nvPr/>
        </p:nvSpPr>
        <p:spPr>
          <a:xfrm rot="11425426">
            <a:off x="2049882" y="5704868"/>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390C5CA4-FAEA-AD39-C434-BC441EB6E06E}"/>
              </a:ext>
            </a:extLst>
          </p:cNvPr>
          <p:cNvSpPr/>
          <p:nvPr/>
        </p:nvSpPr>
        <p:spPr>
          <a:xfrm rot="11425426">
            <a:off x="3396849" y="551436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3CC6C6E0-3294-683A-2020-8DEA07BB705C}"/>
              </a:ext>
            </a:extLst>
          </p:cNvPr>
          <p:cNvSpPr/>
          <p:nvPr/>
        </p:nvSpPr>
        <p:spPr>
          <a:xfrm rot="11425426">
            <a:off x="4344969" y="5540921"/>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id="{C808FAFC-D1CD-CD9C-9F63-708C8D6BE244}"/>
              </a:ext>
            </a:extLst>
          </p:cNvPr>
          <p:cNvSpPr/>
          <p:nvPr/>
        </p:nvSpPr>
        <p:spPr>
          <a:xfrm rot="16200000">
            <a:off x="6358580" y="5291429"/>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Down 42">
            <a:extLst>
              <a:ext uri="{FF2B5EF4-FFF2-40B4-BE49-F238E27FC236}">
                <a16:creationId xmlns:a16="http://schemas.microsoft.com/office/drawing/2014/main" id="{29A47C98-6175-3660-3CBB-456DEA2817E8}"/>
              </a:ext>
            </a:extLst>
          </p:cNvPr>
          <p:cNvSpPr/>
          <p:nvPr/>
        </p:nvSpPr>
        <p:spPr>
          <a:xfrm rot="11425426">
            <a:off x="8185633" y="560209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Down 43">
            <a:extLst>
              <a:ext uri="{FF2B5EF4-FFF2-40B4-BE49-F238E27FC236}">
                <a16:creationId xmlns:a16="http://schemas.microsoft.com/office/drawing/2014/main" id="{3BD35841-DD83-0EC4-061C-0893DB2B9E7A}"/>
              </a:ext>
            </a:extLst>
          </p:cNvPr>
          <p:cNvSpPr/>
          <p:nvPr/>
        </p:nvSpPr>
        <p:spPr>
          <a:xfrm rot="11425426">
            <a:off x="7054409" y="5602097"/>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Down 44">
            <a:extLst>
              <a:ext uri="{FF2B5EF4-FFF2-40B4-BE49-F238E27FC236}">
                <a16:creationId xmlns:a16="http://schemas.microsoft.com/office/drawing/2014/main" id="{5A17EE49-9F76-35D6-7F67-9DF3D2FA88DD}"/>
              </a:ext>
            </a:extLst>
          </p:cNvPr>
          <p:cNvSpPr/>
          <p:nvPr/>
        </p:nvSpPr>
        <p:spPr>
          <a:xfrm rot="11425426">
            <a:off x="7146695" y="4018180"/>
            <a:ext cx="291739" cy="438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0168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6019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Plate </a:t>
            </a:r>
            <a:r>
              <a:rPr lang="en-US" sz="2400" dirty="0" err="1">
                <a:latin typeface="Times New Roman" panose="02020603050405020304" pitchFamily="18" charset="0"/>
                <a:cs typeface="Times New Roman" panose="02020603050405020304" pitchFamily="18" charset="0"/>
              </a:rPr>
              <a:t>Damag</a:t>
            </a:r>
            <a:endParaRPr lang="en-US" sz="2400" dirty="0">
              <a:latin typeface="Times New Roman" panose="02020603050405020304" pitchFamily="18" charset="0"/>
              <a:cs typeface="Times New Roman" panose="02020603050405020304" pitchFamily="18" charset="0"/>
            </a:endParaRPr>
          </a:p>
        </p:txBody>
      </p:sp>
      <p:pic>
        <p:nvPicPr>
          <p:cNvPr id="5" name="Picture 4" descr="Image19.jpg"/>
          <p:cNvPicPr>
            <a:picLocks noChangeAspect="1"/>
          </p:cNvPicPr>
          <p:nvPr/>
        </p:nvPicPr>
        <p:blipFill>
          <a:blip r:embed="rId3" cstate="print"/>
          <a:stretch>
            <a:fillRect/>
          </a:stretch>
        </p:blipFill>
        <p:spPr>
          <a:xfrm>
            <a:off x="304800" y="3733800"/>
            <a:ext cx="3962400" cy="2971800"/>
          </a:xfrm>
          <a:prstGeom prst="rect">
            <a:avLst/>
          </a:prstGeom>
        </p:spPr>
      </p:pic>
      <p:pic>
        <p:nvPicPr>
          <p:cNvPr id="3" name="Picture 2" descr="Image23.jpg"/>
          <p:cNvPicPr>
            <a:picLocks noChangeAspect="1"/>
          </p:cNvPicPr>
          <p:nvPr/>
        </p:nvPicPr>
        <p:blipFill>
          <a:blip r:embed="rId4" cstate="print"/>
          <a:stretch>
            <a:fillRect/>
          </a:stretch>
        </p:blipFill>
        <p:spPr>
          <a:xfrm>
            <a:off x="274021" y="179001"/>
            <a:ext cx="3962400" cy="2971800"/>
          </a:xfrm>
          <a:prstGeom prst="rect">
            <a:avLst/>
          </a:prstGeom>
        </p:spPr>
      </p:pic>
      <p:pic>
        <p:nvPicPr>
          <p:cNvPr id="8" name="Picture 7" descr="Image24.jpg"/>
          <p:cNvPicPr>
            <a:picLocks noChangeAspect="1"/>
          </p:cNvPicPr>
          <p:nvPr/>
        </p:nvPicPr>
        <p:blipFill>
          <a:blip r:embed="rId5" cstate="print"/>
          <a:stretch>
            <a:fillRect/>
          </a:stretch>
        </p:blipFill>
        <p:spPr>
          <a:xfrm>
            <a:off x="4740998" y="3700590"/>
            <a:ext cx="3962400" cy="2971800"/>
          </a:xfrm>
          <a:prstGeom prst="rect">
            <a:avLst/>
          </a:prstGeom>
        </p:spPr>
      </p:pic>
      <p:pic>
        <p:nvPicPr>
          <p:cNvPr id="9" name="Picture 8" descr="Image25.jpg"/>
          <p:cNvPicPr>
            <a:picLocks noChangeAspect="1"/>
          </p:cNvPicPr>
          <p:nvPr/>
        </p:nvPicPr>
        <p:blipFill>
          <a:blip r:embed="rId6" cstate="print"/>
          <a:stretch>
            <a:fillRect/>
          </a:stretch>
        </p:blipFill>
        <p:spPr>
          <a:xfrm>
            <a:off x="4572000" y="266699"/>
            <a:ext cx="3962400" cy="2971800"/>
          </a:xfrm>
          <a:prstGeom prst="rect">
            <a:avLst/>
          </a:prstGeom>
        </p:spPr>
      </p:pic>
      <p:sp>
        <p:nvSpPr>
          <p:cNvPr id="10" name="TextBox 9"/>
          <p:cNvSpPr txBox="1"/>
          <p:nvPr/>
        </p:nvSpPr>
        <p:spPr>
          <a:xfrm>
            <a:off x="4946738" y="2473190"/>
            <a:ext cx="1066800" cy="369332"/>
          </a:xfrm>
          <a:prstGeom prst="rect">
            <a:avLst/>
          </a:prstGeom>
          <a:noFill/>
        </p:spPr>
        <p:txBody>
          <a:bodyPr wrap="square" rtlCol="0">
            <a:spAutoFit/>
          </a:bodyPr>
          <a:lstStyle/>
          <a:p>
            <a:r>
              <a:rPr lang="en-US" dirty="0"/>
              <a:t>RECUT</a:t>
            </a:r>
          </a:p>
        </p:txBody>
      </p:sp>
      <p:sp>
        <p:nvSpPr>
          <p:cNvPr id="11" name="TextBox 10"/>
          <p:cNvSpPr txBox="1"/>
          <p:nvPr/>
        </p:nvSpPr>
        <p:spPr>
          <a:xfrm>
            <a:off x="5805535" y="6291390"/>
            <a:ext cx="914400" cy="381000"/>
          </a:xfrm>
          <a:prstGeom prst="rect">
            <a:avLst/>
          </a:prstGeom>
          <a:noFill/>
        </p:spPr>
        <p:txBody>
          <a:bodyPr wrap="square" rtlCol="0">
            <a:spAutoFit/>
          </a:bodyPr>
          <a:lstStyle/>
          <a:p>
            <a:r>
              <a:rPr lang="en-US" dirty="0"/>
              <a:t>RECUT</a:t>
            </a:r>
          </a:p>
        </p:txBody>
      </p:sp>
      <p:sp>
        <p:nvSpPr>
          <p:cNvPr id="12" name="Right Arrow 11"/>
          <p:cNvSpPr/>
          <p:nvPr/>
        </p:nvSpPr>
        <p:spPr>
          <a:xfrm rot="19676007">
            <a:off x="392005" y="25009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Arrow 12"/>
          <p:cNvSpPr/>
          <p:nvPr/>
        </p:nvSpPr>
        <p:spPr>
          <a:xfrm rot="19384955">
            <a:off x="-104934" y="567096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rot="4813414">
            <a:off x="6158484" y="499236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own Arrow 14"/>
          <p:cNvSpPr/>
          <p:nvPr/>
        </p:nvSpPr>
        <p:spPr>
          <a:xfrm rot="13923082">
            <a:off x="4894321" y="166761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lide Number Placeholder 15"/>
          <p:cNvSpPr>
            <a:spLocks noGrp="1"/>
          </p:cNvSpPr>
          <p:nvPr>
            <p:ph type="sldNum" sz="quarter" idx="12"/>
          </p:nvPr>
        </p:nvSpPr>
        <p:spPr/>
        <p:txBody>
          <a:bodyPr/>
          <a:lstStyle/>
          <a:p>
            <a:fld id="{B6F15528-21DE-4FAA-801E-634DDDAF4B2B}" type="slidenum">
              <a:rPr lang="en-US" smtClean="0"/>
              <a:pPr/>
              <a:t>31</a:t>
            </a:fld>
            <a:endParaRPr lang="en-US" dirty="0"/>
          </a:p>
        </p:txBody>
      </p:sp>
      <p:sp>
        <p:nvSpPr>
          <p:cNvPr id="4" name="TextBox 3">
            <a:extLst>
              <a:ext uri="{FF2B5EF4-FFF2-40B4-BE49-F238E27FC236}">
                <a16:creationId xmlns:a16="http://schemas.microsoft.com/office/drawing/2014/main" id="{A6A45261-580D-2543-CCFB-9041B7B3A62A}"/>
              </a:ext>
            </a:extLst>
          </p:cNvPr>
          <p:cNvSpPr txBox="1"/>
          <p:nvPr/>
        </p:nvSpPr>
        <p:spPr>
          <a:xfrm>
            <a:off x="237558" y="6322907"/>
            <a:ext cx="762000" cy="369332"/>
          </a:xfrm>
          <a:prstGeom prst="rect">
            <a:avLst/>
          </a:prstGeom>
          <a:noFill/>
        </p:spPr>
        <p:txBody>
          <a:bodyPr wrap="square" rtlCol="0">
            <a:spAutoFit/>
          </a:bodyPr>
          <a:lstStyle/>
          <a:p>
            <a:r>
              <a:rPr lang="en-US" dirty="0"/>
              <a:t>SP45</a:t>
            </a:r>
          </a:p>
        </p:txBody>
      </p:sp>
      <p:sp>
        <p:nvSpPr>
          <p:cNvPr id="6" name="TextBox 5">
            <a:extLst>
              <a:ext uri="{FF2B5EF4-FFF2-40B4-BE49-F238E27FC236}">
                <a16:creationId xmlns:a16="http://schemas.microsoft.com/office/drawing/2014/main" id="{AD536552-A382-9818-5ACA-DD341F980500}"/>
              </a:ext>
            </a:extLst>
          </p:cNvPr>
          <p:cNvSpPr txBox="1"/>
          <p:nvPr/>
        </p:nvSpPr>
        <p:spPr>
          <a:xfrm>
            <a:off x="465931" y="2213450"/>
            <a:ext cx="637032" cy="369332"/>
          </a:xfrm>
          <a:prstGeom prst="rect">
            <a:avLst/>
          </a:prstGeom>
          <a:noFill/>
        </p:spPr>
        <p:txBody>
          <a:bodyPr wrap="square" rtlCol="0">
            <a:spAutoFit/>
          </a:bodyPr>
          <a:lstStyle/>
          <a:p>
            <a:r>
              <a:rPr lang="en-US" dirty="0"/>
              <a:t>SP4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0.jpg"/>
          <p:cNvPicPr>
            <a:picLocks noChangeAspect="1"/>
          </p:cNvPicPr>
          <p:nvPr/>
        </p:nvPicPr>
        <p:blipFill>
          <a:blip r:embed="rId3" cstate="print"/>
          <a:stretch>
            <a:fillRect/>
          </a:stretch>
        </p:blipFill>
        <p:spPr>
          <a:xfrm>
            <a:off x="381000" y="685800"/>
            <a:ext cx="3962400" cy="2971800"/>
          </a:xfrm>
          <a:prstGeom prst="rect">
            <a:avLst/>
          </a:prstGeom>
        </p:spPr>
      </p:pic>
      <p:sp>
        <p:nvSpPr>
          <p:cNvPr id="4" name="TextBox 3"/>
          <p:cNvSpPr txBox="1"/>
          <p:nvPr/>
        </p:nvSpPr>
        <p:spPr>
          <a:xfrm>
            <a:off x="431535" y="152400"/>
            <a:ext cx="6019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 Plate Damage</a:t>
            </a:r>
          </a:p>
        </p:txBody>
      </p:sp>
      <p:pic>
        <p:nvPicPr>
          <p:cNvPr id="6" name="Picture 5" descr="Image26.jpg"/>
          <p:cNvPicPr>
            <a:picLocks noChangeAspect="1"/>
          </p:cNvPicPr>
          <p:nvPr/>
        </p:nvPicPr>
        <p:blipFill>
          <a:blip r:embed="rId4" cstate="print"/>
          <a:stretch>
            <a:fillRect/>
          </a:stretch>
        </p:blipFill>
        <p:spPr>
          <a:xfrm>
            <a:off x="4724400" y="685800"/>
            <a:ext cx="3911600" cy="2933700"/>
          </a:xfrm>
          <a:prstGeom prst="rect">
            <a:avLst/>
          </a:prstGeom>
        </p:spPr>
      </p:pic>
      <p:pic>
        <p:nvPicPr>
          <p:cNvPr id="9" name="Picture 8" descr="Image29.jpg"/>
          <p:cNvPicPr>
            <a:picLocks noChangeAspect="1"/>
          </p:cNvPicPr>
          <p:nvPr/>
        </p:nvPicPr>
        <p:blipFill>
          <a:blip r:embed="rId5" cstate="print"/>
          <a:stretch>
            <a:fillRect/>
          </a:stretch>
        </p:blipFill>
        <p:spPr>
          <a:xfrm>
            <a:off x="4800600" y="3810000"/>
            <a:ext cx="3810000" cy="2857500"/>
          </a:xfrm>
          <a:prstGeom prst="rect">
            <a:avLst/>
          </a:prstGeom>
        </p:spPr>
      </p:pic>
      <p:pic>
        <p:nvPicPr>
          <p:cNvPr id="10" name="Picture 9" descr="Image30.jpg"/>
          <p:cNvPicPr>
            <a:picLocks noChangeAspect="1"/>
          </p:cNvPicPr>
          <p:nvPr/>
        </p:nvPicPr>
        <p:blipFill>
          <a:blip r:embed="rId6" cstate="print"/>
          <a:stretch>
            <a:fillRect/>
          </a:stretch>
        </p:blipFill>
        <p:spPr>
          <a:xfrm>
            <a:off x="533400" y="3886200"/>
            <a:ext cx="3810000" cy="2857500"/>
          </a:xfrm>
          <a:prstGeom prst="rect">
            <a:avLst/>
          </a:prstGeom>
        </p:spPr>
      </p:pic>
      <p:sp>
        <p:nvSpPr>
          <p:cNvPr id="11" name="TextBox 10"/>
          <p:cNvSpPr txBox="1"/>
          <p:nvPr/>
        </p:nvSpPr>
        <p:spPr>
          <a:xfrm>
            <a:off x="7128850" y="3059668"/>
            <a:ext cx="1219200" cy="369332"/>
          </a:xfrm>
          <a:prstGeom prst="rect">
            <a:avLst/>
          </a:prstGeom>
          <a:noFill/>
        </p:spPr>
        <p:txBody>
          <a:bodyPr wrap="square" rtlCol="0">
            <a:spAutoFit/>
          </a:bodyPr>
          <a:lstStyle/>
          <a:p>
            <a:r>
              <a:rPr lang="en-US" dirty="0"/>
              <a:t>RECUT</a:t>
            </a:r>
          </a:p>
        </p:txBody>
      </p:sp>
      <p:sp>
        <p:nvSpPr>
          <p:cNvPr id="12" name="TextBox 11"/>
          <p:cNvSpPr txBox="1"/>
          <p:nvPr/>
        </p:nvSpPr>
        <p:spPr>
          <a:xfrm>
            <a:off x="7086600" y="6172200"/>
            <a:ext cx="1066800" cy="369332"/>
          </a:xfrm>
          <a:prstGeom prst="rect">
            <a:avLst/>
          </a:prstGeom>
          <a:noFill/>
        </p:spPr>
        <p:txBody>
          <a:bodyPr wrap="square" rtlCol="0">
            <a:spAutoFit/>
          </a:bodyPr>
          <a:lstStyle/>
          <a:p>
            <a:r>
              <a:rPr lang="en-US" dirty="0"/>
              <a:t>RECUT</a:t>
            </a:r>
          </a:p>
        </p:txBody>
      </p:sp>
      <p:sp>
        <p:nvSpPr>
          <p:cNvPr id="13" name="Right Arrow 12"/>
          <p:cNvSpPr/>
          <p:nvPr/>
        </p:nvSpPr>
        <p:spPr>
          <a:xfrm rot="17306191">
            <a:off x="70656" y="2356656"/>
            <a:ext cx="533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a:off x="2590800" y="5334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p:cNvSpPr/>
          <p:nvPr/>
        </p:nvSpPr>
        <p:spPr>
          <a:xfrm rot="20082556">
            <a:off x="2952231" y="50625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Arrow 15"/>
          <p:cNvSpPr/>
          <p:nvPr/>
        </p:nvSpPr>
        <p:spPr>
          <a:xfrm rot="19999032">
            <a:off x="-171885" y="499447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16"/>
          <p:cNvSpPr>
            <a:spLocks noGrp="1"/>
          </p:cNvSpPr>
          <p:nvPr>
            <p:ph type="sldNum" sz="quarter" idx="12"/>
          </p:nvPr>
        </p:nvSpPr>
        <p:spPr/>
        <p:txBody>
          <a:bodyPr/>
          <a:lstStyle/>
          <a:p>
            <a:fld id="{B6F15528-21DE-4FAA-801E-634DDDAF4B2B}" type="slidenum">
              <a:rPr lang="en-US" smtClean="0"/>
              <a:pPr/>
              <a:t>32</a:t>
            </a:fld>
            <a:endParaRPr lang="en-US" dirty="0"/>
          </a:p>
        </p:txBody>
      </p:sp>
      <p:sp>
        <p:nvSpPr>
          <p:cNvPr id="3" name="TextBox 2">
            <a:extLst>
              <a:ext uri="{FF2B5EF4-FFF2-40B4-BE49-F238E27FC236}">
                <a16:creationId xmlns:a16="http://schemas.microsoft.com/office/drawing/2014/main" id="{46C7A589-FD74-BE1C-7AEB-86D3EA6F992F}"/>
              </a:ext>
            </a:extLst>
          </p:cNvPr>
          <p:cNvSpPr txBox="1"/>
          <p:nvPr/>
        </p:nvSpPr>
        <p:spPr>
          <a:xfrm>
            <a:off x="1143000" y="6356350"/>
            <a:ext cx="838200" cy="369332"/>
          </a:xfrm>
          <a:prstGeom prst="rect">
            <a:avLst/>
          </a:prstGeom>
          <a:noFill/>
        </p:spPr>
        <p:txBody>
          <a:bodyPr wrap="square" rtlCol="0">
            <a:spAutoFit/>
          </a:bodyPr>
          <a:lstStyle/>
          <a:p>
            <a:r>
              <a:rPr lang="en-US" dirty="0"/>
              <a:t>SP23</a:t>
            </a:r>
          </a:p>
        </p:txBody>
      </p:sp>
      <p:sp>
        <p:nvSpPr>
          <p:cNvPr id="5" name="TextBox 4">
            <a:extLst>
              <a:ext uri="{FF2B5EF4-FFF2-40B4-BE49-F238E27FC236}">
                <a16:creationId xmlns:a16="http://schemas.microsoft.com/office/drawing/2014/main" id="{02158A17-9055-D9E5-BA94-A9574D7229E1}"/>
              </a:ext>
            </a:extLst>
          </p:cNvPr>
          <p:cNvSpPr txBox="1"/>
          <p:nvPr/>
        </p:nvSpPr>
        <p:spPr>
          <a:xfrm>
            <a:off x="1104900" y="3048000"/>
            <a:ext cx="914400" cy="381000"/>
          </a:xfrm>
          <a:prstGeom prst="rect">
            <a:avLst/>
          </a:prstGeom>
          <a:noFill/>
        </p:spPr>
        <p:txBody>
          <a:bodyPr wrap="square" rtlCol="0">
            <a:spAutoFit/>
          </a:bodyPr>
          <a:lstStyle/>
          <a:p>
            <a:r>
              <a:rPr lang="en-US" dirty="0"/>
              <a:t>SP 45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dirty="0"/>
          </a:p>
        </p:txBody>
      </p:sp>
      <p:sp>
        <p:nvSpPr>
          <p:cNvPr id="4" name="TextBox 3">
            <a:extLst>
              <a:ext uri="{FF2B5EF4-FFF2-40B4-BE49-F238E27FC236}">
                <a16:creationId xmlns:a16="http://schemas.microsoft.com/office/drawing/2014/main" id="{CBA0840A-2893-498D-9DF7-446A5C52EE00}"/>
              </a:ext>
            </a:extLst>
          </p:cNvPr>
          <p:cNvSpPr txBox="1"/>
          <p:nvPr/>
        </p:nvSpPr>
        <p:spPr>
          <a:xfrm>
            <a:off x="2644238" y="179535"/>
            <a:ext cx="3657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Paper Varieties</a:t>
            </a:r>
          </a:p>
        </p:txBody>
      </p:sp>
      <p:pic>
        <p:nvPicPr>
          <p:cNvPr id="6" name="Picture 5">
            <a:extLst>
              <a:ext uri="{FF2B5EF4-FFF2-40B4-BE49-F238E27FC236}">
                <a16:creationId xmlns:a16="http://schemas.microsoft.com/office/drawing/2014/main" id="{5433503F-07F9-B667-FCB9-45392DE059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838200"/>
            <a:ext cx="4663440" cy="2699766"/>
          </a:xfrm>
          <a:prstGeom prst="rect">
            <a:avLst/>
          </a:prstGeom>
        </p:spPr>
      </p:pic>
      <p:pic>
        <p:nvPicPr>
          <p:cNvPr id="14" name="Picture 13">
            <a:extLst>
              <a:ext uri="{FF2B5EF4-FFF2-40B4-BE49-F238E27FC236}">
                <a16:creationId xmlns:a16="http://schemas.microsoft.com/office/drawing/2014/main" id="{4FBE0904-F76A-0ABF-6175-4F7274A874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3709" y="2084832"/>
            <a:ext cx="4656582" cy="2688336"/>
          </a:xfrm>
          <a:prstGeom prst="rect">
            <a:avLst/>
          </a:prstGeom>
        </p:spPr>
      </p:pic>
      <p:pic>
        <p:nvPicPr>
          <p:cNvPr id="8" name="Picture 7">
            <a:extLst>
              <a:ext uri="{FF2B5EF4-FFF2-40B4-BE49-F238E27FC236}">
                <a16:creationId xmlns:a16="http://schemas.microsoft.com/office/drawing/2014/main" id="{10B6927E-76F7-8FD8-0CB4-0A45717D37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49446" y="3862578"/>
            <a:ext cx="4661154" cy="2690622"/>
          </a:xfrm>
          <a:prstGeom prst="rect">
            <a:avLst/>
          </a:prstGeom>
        </p:spPr>
      </p:pic>
      <p:sp>
        <p:nvSpPr>
          <p:cNvPr id="16" name="TextBox 15">
            <a:extLst>
              <a:ext uri="{FF2B5EF4-FFF2-40B4-BE49-F238E27FC236}">
                <a16:creationId xmlns:a16="http://schemas.microsoft.com/office/drawing/2014/main" id="{E749645B-26BC-601C-7AB6-B935EF7088BB}"/>
              </a:ext>
            </a:extLst>
          </p:cNvPr>
          <p:cNvSpPr txBox="1"/>
          <p:nvPr/>
        </p:nvSpPr>
        <p:spPr>
          <a:xfrm>
            <a:off x="5137023" y="845586"/>
            <a:ext cx="2286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Light Buff</a:t>
            </a:r>
          </a:p>
        </p:txBody>
      </p:sp>
      <p:sp>
        <p:nvSpPr>
          <p:cNvPr id="17" name="TextBox 16">
            <a:extLst>
              <a:ext uri="{FF2B5EF4-FFF2-40B4-BE49-F238E27FC236}">
                <a16:creationId xmlns:a16="http://schemas.microsoft.com/office/drawing/2014/main" id="{BE789649-F1E6-4DD4-6689-E6B77734F4E4}"/>
              </a:ext>
            </a:extLst>
          </p:cNvPr>
          <p:cNvSpPr txBox="1"/>
          <p:nvPr/>
        </p:nvSpPr>
        <p:spPr>
          <a:xfrm>
            <a:off x="7010400" y="2200193"/>
            <a:ext cx="2286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Dark Buff</a:t>
            </a:r>
          </a:p>
        </p:txBody>
      </p:sp>
      <p:sp>
        <p:nvSpPr>
          <p:cNvPr id="18" name="TextBox 17">
            <a:extLst>
              <a:ext uri="{FF2B5EF4-FFF2-40B4-BE49-F238E27FC236}">
                <a16:creationId xmlns:a16="http://schemas.microsoft.com/office/drawing/2014/main" id="{39BECBE6-D432-CCB6-8260-116643121F63}"/>
              </a:ext>
            </a:extLst>
          </p:cNvPr>
          <p:cNvSpPr txBox="1"/>
          <p:nvPr/>
        </p:nvSpPr>
        <p:spPr>
          <a:xfrm>
            <a:off x="2965323" y="6216800"/>
            <a:ext cx="2286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Brown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7076D1-0408-891D-986A-71BB78E9D0B7}"/>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
        <p:nvSpPr>
          <p:cNvPr id="3" name="TextBox 2">
            <a:extLst>
              <a:ext uri="{FF2B5EF4-FFF2-40B4-BE49-F238E27FC236}">
                <a16:creationId xmlns:a16="http://schemas.microsoft.com/office/drawing/2014/main" id="{02857CB4-82BE-E008-C6B8-D59B95EC80AB}"/>
              </a:ext>
            </a:extLst>
          </p:cNvPr>
          <p:cNvSpPr txBox="1"/>
          <p:nvPr/>
        </p:nvSpPr>
        <p:spPr>
          <a:xfrm>
            <a:off x="114300" y="126875"/>
            <a:ext cx="3657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Miscut Cards</a:t>
            </a:r>
          </a:p>
        </p:txBody>
      </p:sp>
      <p:pic>
        <p:nvPicPr>
          <p:cNvPr id="5" name="Picture 4">
            <a:extLst>
              <a:ext uri="{FF2B5EF4-FFF2-40B4-BE49-F238E27FC236}">
                <a16:creationId xmlns:a16="http://schemas.microsoft.com/office/drawing/2014/main" id="{79997998-4851-F24F-A0F7-F78B952880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383" y="357707"/>
            <a:ext cx="5104638" cy="296787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D9F89D7A-E6DE-7D01-BAC1-58BB8C3D9E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717" y="3740935"/>
            <a:ext cx="4762118" cy="275935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1EFD4476-533C-E1EE-EDF8-B239AB6C736A}"/>
              </a:ext>
            </a:extLst>
          </p:cNvPr>
          <p:cNvSpPr txBox="1"/>
          <p:nvPr/>
        </p:nvSpPr>
        <p:spPr>
          <a:xfrm>
            <a:off x="2171700" y="990598"/>
            <a:ext cx="1600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Vertical</a:t>
            </a:r>
            <a:r>
              <a:rPr lang="en-US" sz="1400" dirty="0"/>
              <a:t> </a:t>
            </a:r>
            <a:r>
              <a:rPr lang="en-US" sz="1400" dirty="0">
                <a:latin typeface="Times New Roman" panose="02020603050405020304" pitchFamily="18" charset="0"/>
                <a:cs typeface="Times New Roman" panose="02020603050405020304" pitchFamily="18" charset="0"/>
              </a:rPr>
              <a:t>Miscut</a:t>
            </a:r>
          </a:p>
        </p:txBody>
      </p:sp>
      <p:sp>
        <p:nvSpPr>
          <p:cNvPr id="9" name="TextBox 8">
            <a:extLst>
              <a:ext uri="{FF2B5EF4-FFF2-40B4-BE49-F238E27FC236}">
                <a16:creationId xmlns:a16="http://schemas.microsoft.com/office/drawing/2014/main" id="{B4A51D4A-272F-2818-72C6-06423EC7E91D}"/>
              </a:ext>
            </a:extLst>
          </p:cNvPr>
          <p:cNvSpPr txBox="1"/>
          <p:nvPr/>
        </p:nvSpPr>
        <p:spPr>
          <a:xfrm>
            <a:off x="342900" y="3275111"/>
            <a:ext cx="1600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Horizontal </a:t>
            </a:r>
            <a:r>
              <a:rPr lang="en-US" sz="1400" dirty="0"/>
              <a:t> </a:t>
            </a:r>
            <a:r>
              <a:rPr lang="en-US" sz="1400" dirty="0">
                <a:latin typeface="Times New Roman" panose="02020603050405020304" pitchFamily="18" charset="0"/>
                <a:cs typeface="Times New Roman" panose="02020603050405020304" pitchFamily="18" charset="0"/>
              </a:rPr>
              <a:t>Miscut</a:t>
            </a:r>
          </a:p>
        </p:txBody>
      </p:sp>
      <p:sp>
        <p:nvSpPr>
          <p:cNvPr id="12" name="Arrow: Down 11">
            <a:extLst>
              <a:ext uri="{FF2B5EF4-FFF2-40B4-BE49-F238E27FC236}">
                <a16:creationId xmlns:a16="http://schemas.microsoft.com/office/drawing/2014/main" id="{98BB80BE-256C-2F7F-9423-40C669204BA4}"/>
              </a:ext>
            </a:extLst>
          </p:cNvPr>
          <p:cNvSpPr/>
          <p:nvPr/>
        </p:nvSpPr>
        <p:spPr>
          <a:xfrm rot="16200000">
            <a:off x="2895600" y="1778866"/>
            <a:ext cx="457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F11E94D7-1E16-668C-7A3D-EF01108832D1}"/>
              </a:ext>
            </a:extLst>
          </p:cNvPr>
          <p:cNvSpPr/>
          <p:nvPr/>
        </p:nvSpPr>
        <p:spPr>
          <a:xfrm>
            <a:off x="2490746" y="2772786"/>
            <a:ext cx="457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8895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C68111-024F-E99A-7E2B-FD6CC050A5A5}"/>
              </a:ext>
            </a:extLst>
          </p:cNvPr>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4" name="Picture 3">
            <a:extLst>
              <a:ext uri="{FF2B5EF4-FFF2-40B4-BE49-F238E27FC236}">
                <a16:creationId xmlns:a16="http://schemas.microsoft.com/office/drawing/2014/main" id="{60E943C6-9F7B-3D19-A743-1B1AE0F834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838200" y="1671784"/>
            <a:ext cx="7716145" cy="446504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a:extLst>
              <a:ext uri="{FF2B5EF4-FFF2-40B4-BE49-F238E27FC236}">
                <a16:creationId xmlns:a16="http://schemas.microsoft.com/office/drawing/2014/main" id="{1A462084-4CC5-B6FA-51CD-E3C52CA07A09}"/>
              </a:ext>
            </a:extLst>
          </p:cNvPr>
          <p:cNvSpPr txBox="1"/>
          <p:nvPr/>
        </p:nvSpPr>
        <p:spPr>
          <a:xfrm>
            <a:off x="3276600" y="609600"/>
            <a:ext cx="3657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Offset</a:t>
            </a:r>
          </a:p>
        </p:txBody>
      </p:sp>
    </p:spTree>
    <p:extLst>
      <p:ext uri="{BB962C8B-B14F-4D97-AF65-F5344CB8AC3E}">
        <p14:creationId xmlns:p14="http://schemas.microsoft.com/office/powerpoint/2010/main" val="3067278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70CAF0C-32CB-D8E2-C867-55F36DC446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4475318" y="3897010"/>
            <a:ext cx="4422961" cy="255940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Right Arrow 3"/>
          <p:cNvSpPr/>
          <p:nvPr/>
        </p:nvSpPr>
        <p:spPr>
          <a:xfrm>
            <a:off x="4977782" y="405130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7" name="Picture 6">
            <a:extLst>
              <a:ext uri="{FF2B5EF4-FFF2-40B4-BE49-F238E27FC236}">
                <a16:creationId xmlns:a16="http://schemas.microsoft.com/office/drawing/2014/main" id="{3ECAAD1D-E5D8-131E-89A2-2996827F9A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731524"/>
            <a:ext cx="4419600" cy="25594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a:extLst>
              <a:ext uri="{FF2B5EF4-FFF2-40B4-BE49-F238E27FC236}">
                <a16:creationId xmlns:a16="http://schemas.microsoft.com/office/drawing/2014/main" id="{6088E598-CF6F-A406-2A08-1F66FD999D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591" y="1681288"/>
            <a:ext cx="4293727" cy="2530768"/>
          </a:xfrm>
          <a:prstGeom prst="rect">
            <a:avLst/>
          </a:prstGeom>
          <a:ln>
            <a:noFill/>
          </a:ln>
          <a:effectLst>
            <a:softEdge rad="112500"/>
          </a:effectLst>
        </p:spPr>
      </p:pic>
      <p:sp>
        <p:nvSpPr>
          <p:cNvPr id="8" name="TextBox 7">
            <a:extLst>
              <a:ext uri="{FF2B5EF4-FFF2-40B4-BE49-F238E27FC236}">
                <a16:creationId xmlns:a16="http://schemas.microsoft.com/office/drawing/2014/main" id="{7335AFB6-0D9A-79F9-6A84-BAD69F61D5FA}"/>
              </a:ext>
            </a:extLst>
          </p:cNvPr>
          <p:cNvSpPr txBox="1"/>
          <p:nvPr/>
        </p:nvSpPr>
        <p:spPr>
          <a:xfrm>
            <a:off x="3202686" y="163502"/>
            <a:ext cx="3657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Production: Anomalies</a:t>
            </a:r>
          </a:p>
        </p:txBody>
      </p:sp>
      <p:sp>
        <p:nvSpPr>
          <p:cNvPr id="11" name="TextBox 10">
            <a:extLst>
              <a:ext uri="{FF2B5EF4-FFF2-40B4-BE49-F238E27FC236}">
                <a16:creationId xmlns:a16="http://schemas.microsoft.com/office/drawing/2014/main" id="{4AC79830-7678-54E8-EADD-0759FE955CE9}"/>
              </a:ext>
            </a:extLst>
          </p:cNvPr>
          <p:cNvSpPr txBox="1"/>
          <p:nvPr/>
        </p:nvSpPr>
        <p:spPr>
          <a:xfrm>
            <a:off x="5943600" y="1709780"/>
            <a:ext cx="2667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Vertical paper maker paste up</a:t>
            </a:r>
          </a:p>
        </p:txBody>
      </p:sp>
      <p:sp>
        <p:nvSpPr>
          <p:cNvPr id="12" name="TextBox 11">
            <a:extLst>
              <a:ext uri="{FF2B5EF4-FFF2-40B4-BE49-F238E27FC236}">
                <a16:creationId xmlns:a16="http://schemas.microsoft.com/office/drawing/2014/main" id="{8DA7003F-52DA-ADDA-855C-707087B87278}"/>
              </a:ext>
            </a:extLst>
          </p:cNvPr>
          <p:cNvSpPr txBox="1"/>
          <p:nvPr/>
        </p:nvSpPr>
        <p:spPr>
          <a:xfrm>
            <a:off x="2133600" y="5257800"/>
            <a:ext cx="2013204"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Pre printed paper crease.</a:t>
            </a:r>
          </a:p>
        </p:txBody>
      </p:sp>
      <p:sp>
        <p:nvSpPr>
          <p:cNvPr id="2" name="Right Arrow 3">
            <a:extLst>
              <a:ext uri="{FF2B5EF4-FFF2-40B4-BE49-F238E27FC236}">
                <a16:creationId xmlns:a16="http://schemas.microsoft.com/office/drawing/2014/main" id="{284C0DEA-DA18-F34A-6B21-5A6F811B65EE}"/>
              </a:ext>
            </a:extLst>
          </p:cNvPr>
          <p:cNvSpPr/>
          <p:nvPr/>
        </p:nvSpPr>
        <p:spPr>
          <a:xfrm>
            <a:off x="4997693" y="54864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5586FD-F122-7D16-8667-C8109BBB45B1}"/>
              </a:ext>
            </a:extLst>
          </p:cNvPr>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3" name="Picture 2" descr="UPSS Cachet_0002.jpg">
            <a:extLst>
              <a:ext uri="{FF2B5EF4-FFF2-40B4-BE49-F238E27FC236}">
                <a16:creationId xmlns:a16="http://schemas.microsoft.com/office/drawing/2014/main" id="{E6F32392-3A6E-16D9-52CE-0634E4A2815C}"/>
              </a:ext>
            </a:extLst>
          </p:cNvPr>
          <p:cNvPicPr>
            <a:picLocks noChangeAspect="1"/>
          </p:cNvPicPr>
          <p:nvPr/>
        </p:nvPicPr>
        <p:blipFill>
          <a:blip r:embed="rId2">
            <a:lum contrast="10000"/>
          </a:blip>
          <a:srcRect l="1883" t="13245" r="63291" b="9775"/>
          <a:stretch>
            <a:fillRect/>
          </a:stretch>
        </p:blipFill>
        <p:spPr>
          <a:xfrm>
            <a:off x="3962402" y="55605"/>
            <a:ext cx="3962400" cy="674678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a:extLst>
              <a:ext uri="{FF2B5EF4-FFF2-40B4-BE49-F238E27FC236}">
                <a16:creationId xmlns:a16="http://schemas.microsoft.com/office/drawing/2014/main" id="{AAD941E0-94D3-5B14-282A-1015ABF59886}"/>
              </a:ext>
            </a:extLst>
          </p:cNvPr>
          <p:cNvSpPr txBox="1"/>
          <p:nvPr/>
        </p:nvSpPr>
        <p:spPr>
          <a:xfrm>
            <a:off x="381000" y="381000"/>
            <a:ext cx="28194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a:t>
            </a:r>
          </a:p>
          <a:p>
            <a:r>
              <a:rPr lang="en-US" sz="2400" dirty="0">
                <a:latin typeface="Times New Roman" panose="02020603050405020304" pitchFamily="18" charset="0"/>
                <a:cs typeface="Times New Roman" panose="02020603050405020304" pitchFamily="18" charset="0"/>
              </a:rPr>
              <a:t>Postal Card</a:t>
            </a:r>
          </a:p>
          <a:p>
            <a:r>
              <a:rPr lang="en-US" sz="2400" dirty="0">
                <a:latin typeface="Times New Roman" panose="02020603050405020304" pitchFamily="18" charset="0"/>
                <a:cs typeface="Times New Roman" panose="02020603050405020304" pitchFamily="18" charset="0"/>
              </a:rPr>
              <a:t>Announcement</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2981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3F72EC-28DD-C763-873B-A6E8DFA9C008}"/>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
        <p:nvSpPr>
          <p:cNvPr id="3" name="TextBox 2">
            <a:extLst>
              <a:ext uri="{FF2B5EF4-FFF2-40B4-BE49-F238E27FC236}">
                <a16:creationId xmlns:a16="http://schemas.microsoft.com/office/drawing/2014/main" id="{43CC070E-38CB-F463-CDF0-EC0E2C138ABD}"/>
              </a:ext>
            </a:extLst>
          </p:cNvPr>
          <p:cNvSpPr txBox="1"/>
          <p:nvPr/>
        </p:nvSpPr>
        <p:spPr>
          <a:xfrm>
            <a:off x="1447800" y="381000"/>
            <a:ext cx="5943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Early Use: First Week</a:t>
            </a:r>
          </a:p>
        </p:txBody>
      </p:sp>
      <p:pic>
        <p:nvPicPr>
          <p:cNvPr id="6" name="Picture 5">
            <a:extLst>
              <a:ext uri="{FF2B5EF4-FFF2-40B4-BE49-F238E27FC236}">
                <a16:creationId xmlns:a16="http://schemas.microsoft.com/office/drawing/2014/main" id="{3810938E-4253-CA99-C78B-60FA55DE23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097" y="1003893"/>
            <a:ext cx="4647438" cy="2699766"/>
          </a:xfrm>
          <a:prstGeom prst="rect">
            <a:avLst/>
          </a:prstGeom>
        </p:spPr>
      </p:pic>
      <p:pic>
        <p:nvPicPr>
          <p:cNvPr id="8" name="Picture 7">
            <a:extLst>
              <a:ext uri="{FF2B5EF4-FFF2-40B4-BE49-F238E27FC236}">
                <a16:creationId xmlns:a16="http://schemas.microsoft.com/office/drawing/2014/main" id="{C3BC408E-CDCC-4E3A-F694-FD6C40BADF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2697" y="2174973"/>
            <a:ext cx="4633722" cy="2699766"/>
          </a:xfrm>
          <a:prstGeom prst="rect">
            <a:avLst/>
          </a:prstGeom>
        </p:spPr>
      </p:pic>
      <p:pic>
        <p:nvPicPr>
          <p:cNvPr id="10" name="Picture 9">
            <a:extLst>
              <a:ext uri="{FF2B5EF4-FFF2-40B4-BE49-F238E27FC236}">
                <a16:creationId xmlns:a16="http://schemas.microsoft.com/office/drawing/2014/main" id="{979FC09F-40BC-8275-F4AD-256B3DD515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830" y="3480380"/>
            <a:ext cx="4638294" cy="2690622"/>
          </a:xfrm>
          <a:prstGeom prst="rect">
            <a:avLst/>
          </a:prstGeom>
        </p:spPr>
      </p:pic>
      <p:sp>
        <p:nvSpPr>
          <p:cNvPr id="12" name="TextBox 11">
            <a:extLst>
              <a:ext uri="{FF2B5EF4-FFF2-40B4-BE49-F238E27FC236}">
                <a16:creationId xmlns:a16="http://schemas.microsoft.com/office/drawing/2014/main" id="{1005C093-A2E7-B34E-6840-8241353891A9}"/>
              </a:ext>
            </a:extLst>
          </p:cNvPr>
          <p:cNvSpPr txBox="1"/>
          <p:nvPr/>
        </p:nvSpPr>
        <p:spPr>
          <a:xfrm>
            <a:off x="4987671" y="1034189"/>
            <a:ext cx="3131058"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Washington DC May 14, 1873</a:t>
            </a:r>
          </a:p>
        </p:txBody>
      </p:sp>
      <p:sp>
        <p:nvSpPr>
          <p:cNvPr id="13" name="TextBox 12">
            <a:extLst>
              <a:ext uri="{FF2B5EF4-FFF2-40B4-BE49-F238E27FC236}">
                <a16:creationId xmlns:a16="http://schemas.microsoft.com/office/drawing/2014/main" id="{F7045D1B-E07E-0BA4-00F4-5870B6911263}"/>
              </a:ext>
            </a:extLst>
          </p:cNvPr>
          <p:cNvSpPr txBox="1"/>
          <p:nvPr/>
        </p:nvSpPr>
        <p:spPr>
          <a:xfrm>
            <a:off x="6467124" y="2174973"/>
            <a:ext cx="1991076"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Boston, Massachusetts </a:t>
            </a:r>
          </a:p>
          <a:p>
            <a:r>
              <a:rPr lang="en-US" sz="1400" dirty="0">
                <a:latin typeface="Times New Roman" panose="02020603050405020304" pitchFamily="18" charset="0"/>
                <a:cs typeface="Times New Roman" panose="02020603050405020304" pitchFamily="18" charset="0"/>
              </a:rPr>
              <a:t>May 15, 1873</a:t>
            </a:r>
          </a:p>
        </p:txBody>
      </p:sp>
      <p:sp>
        <p:nvSpPr>
          <p:cNvPr id="14" name="TextBox 13">
            <a:extLst>
              <a:ext uri="{FF2B5EF4-FFF2-40B4-BE49-F238E27FC236}">
                <a16:creationId xmlns:a16="http://schemas.microsoft.com/office/drawing/2014/main" id="{BA016639-5CB0-4D3A-BE90-C568D1F34398}"/>
              </a:ext>
            </a:extLst>
          </p:cNvPr>
          <p:cNvSpPr txBox="1"/>
          <p:nvPr/>
        </p:nvSpPr>
        <p:spPr>
          <a:xfrm>
            <a:off x="501597" y="5384580"/>
            <a:ext cx="23622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New York City May 16, 1873. ERP for Original State SP 7</a:t>
            </a:r>
          </a:p>
        </p:txBody>
      </p:sp>
    </p:spTree>
    <p:extLst>
      <p:ext uri="{BB962C8B-B14F-4D97-AF65-F5344CB8AC3E}">
        <p14:creationId xmlns:p14="http://schemas.microsoft.com/office/powerpoint/2010/main" val="3840116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20001.jpg"/>
          <p:cNvPicPr>
            <a:picLocks noChangeAspect="1"/>
          </p:cNvPicPr>
          <p:nvPr/>
        </p:nvPicPr>
        <p:blipFill>
          <a:blip r:embed="rId2" cstate="print"/>
          <a:stretch>
            <a:fillRect/>
          </a:stretch>
        </p:blipFill>
        <p:spPr>
          <a:xfrm>
            <a:off x="0" y="0"/>
            <a:ext cx="5074435" cy="6858000"/>
          </a:xfrm>
          <a:prstGeom prst="rect">
            <a:avLst/>
          </a:prstGeom>
        </p:spPr>
      </p:pic>
      <p:pic>
        <p:nvPicPr>
          <p:cNvPr id="3" name="Picture 2" descr="ph20003.jpg"/>
          <p:cNvPicPr>
            <a:picLocks noChangeAspect="1"/>
          </p:cNvPicPr>
          <p:nvPr/>
        </p:nvPicPr>
        <p:blipFill>
          <a:blip r:embed="rId3" cstate="print"/>
          <a:stretch>
            <a:fillRect/>
          </a:stretch>
        </p:blipFill>
        <p:spPr>
          <a:xfrm>
            <a:off x="5029200" y="4267200"/>
            <a:ext cx="3771511" cy="2075688"/>
          </a:xfrm>
          <a:prstGeom prst="rect">
            <a:avLst/>
          </a:prstGeom>
        </p:spPr>
      </p:pic>
      <p:pic>
        <p:nvPicPr>
          <p:cNvPr id="4" name="Picture 3" descr="330001.jpg"/>
          <p:cNvPicPr>
            <a:picLocks noChangeAspect="1"/>
          </p:cNvPicPr>
          <p:nvPr/>
        </p:nvPicPr>
        <p:blipFill>
          <a:blip r:embed="rId4" cstate="print"/>
          <a:stretch>
            <a:fillRect/>
          </a:stretch>
        </p:blipFill>
        <p:spPr>
          <a:xfrm>
            <a:off x="5257800" y="228600"/>
            <a:ext cx="3343656" cy="1978152"/>
          </a:xfrm>
          <a:prstGeom prst="rect">
            <a:avLst/>
          </a:prstGeom>
        </p:spPr>
      </p:pic>
      <p:pic>
        <p:nvPicPr>
          <p:cNvPr id="5" name="Picture 4" descr="330002.jpg"/>
          <p:cNvPicPr>
            <a:picLocks noChangeAspect="1"/>
          </p:cNvPicPr>
          <p:nvPr/>
        </p:nvPicPr>
        <p:blipFill>
          <a:blip r:embed="rId5" cstate="print"/>
          <a:stretch>
            <a:fillRect/>
          </a:stretch>
        </p:blipFill>
        <p:spPr>
          <a:xfrm>
            <a:off x="5257800" y="2133600"/>
            <a:ext cx="3364992" cy="2042160"/>
          </a:xfrm>
          <a:prstGeom prst="rect">
            <a:avLst/>
          </a:prstGeom>
        </p:spPr>
      </p:pic>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799" y="401319"/>
            <a:ext cx="6781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 Infraction of Postal Card Rules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6" name="Picture 5">
            <a:extLst>
              <a:ext uri="{FF2B5EF4-FFF2-40B4-BE49-F238E27FC236}">
                <a16:creationId xmlns:a16="http://schemas.microsoft.com/office/drawing/2014/main" id="{7CA78728-0AB2-1C24-5251-99B890082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219200"/>
            <a:ext cx="7387155" cy="429463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A911A77D-3B5F-5F7B-A79C-DA8C4FB8F5B4}"/>
              </a:ext>
            </a:extLst>
          </p:cNvPr>
          <p:cNvSpPr txBox="1"/>
          <p:nvPr/>
        </p:nvSpPr>
        <p:spPr>
          <a:xfrm>
            <a:off x="2819400" y="5856516"/>
            <a:ext cx="419100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Write The Address Only On This Side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17C891-39B8-90DE-E834-622CA5D1EC22}"/>
              </a:ext>
            </a:extLst>
          </p:cNvPr>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4" name="Picture 3">
            <a:extLst>
              <a:ext uri="{FF2B5EF4-FFF2-40B4-BE49-F238E27FC236}">
                <a16:creationId xmlns:a16="http://schemas.microsoft.com/office/drawing/2014/main" id="{0E3C89CA-7A5E-18C8-727C-BA6660ABFD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0"/>
            <a:ext cx="8458200" cy="6877194"/>
          </a:xfrm>
          <a:prstGeom prst="rect">
            <a:avLst/>
          </a:prstGeom>
        </p:spPr>
      </p:pic>
    </p:spTree>
    <p:extLst>
      <p:ext uri="{BB962C8B-B14F-4D97-AF65-F5344CB8AC3E}">
        <p14:creationId xmlns:p14="http://schemas.microsoft.com/office/powerpoint/2010/main" val="2293942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8D8B17-D1E5-BD7C-F95A-67205F3F023F}"/>
              </a:ext>
            </a:extLst>
          </p:cNvPr>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4" name="Picture 3">
            <a:extLst>
              <a:ext uri="{FF2B5EF4-FFF2-40B4-BE49-F238E27FC236}">
                <a16:creationId xmlns:a16="http://schemas.microsoft.com/office/drawing/2014/main" id="{F37C8549-676D-5E54-9E8F-AC6D1E082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184" y="884662"/>
            <a:ext cx="4632960" cy="269138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a:extLst>
              <a:ext uri="{FF2B5EF4-FFF2-40B4-BE49-F238E27FC236}">
                <a16:creationId xmlns:a16="http://schemas.microsoft.com/office/drawing/2014/main" id="{4BDB7000-3C83-EBDA-744B-8965424ED4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5984" y="3352800"/>
            <a:ext cx="5473075" cy="3147018"/>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411B395E-38F8-12FD-0FB5-02BDFC75FEE2}"/>
              </a:ext>
            </a:extLst>
          </p:cNvPr>
          <p:cNvSpPr txBox="1"/>
          <p:nvPr/>
        </p:nvSpPr>
        <p:spPr>
          <a:xfrm>
            <a:off x="2133600" y="312226"/>
            <a:ext cx="487680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POSTAL HISTORY : Properly Rated Attachment</a:t>
            </a:r>
          </a:p>
        </p:txBody>
      </p:sp>
      <p:sp>
        <p:nvSpPr>
          <p:cNvPr id="10" name="TextBox 9">
            <a:extLst>
              <a:ext uri="{FF2B5EF4-FFF2-40B4-BE49-F238E27FC236}">
                <a16:creationId xmlns:a16="http://schemas.microsoft.com/office/drawing/2014/main" id="{91049C32-4A0B-8766-CD64-69193071D939}"/>
              </a:ext>
            </a:extLst>
          </p:cNvPr>
          <p:cNvSpPr txBox="1"/>
          <p:nvPr/>
        </p:nvSpPr>
        <p:spPr>
          <a:xfrm>
            <a:off x="697065" y="4359349"/>
            <a:ext cx="2133599" cy="138499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Properly rated to the 3c letter rate because of the attachment that was on the back of the card. The piece of paper glued required 2c additional postage.</a:t>
            </a:r>
          </a:p>
        </p:txBody>
      </p:sp>
    </p:spTree>
    <p:extLst>
      <p:ext uri="{BB962C8B-B14F-4D97-AF65-F5344CB8AC3E}">
        <p14:creationId xmlns:p14="http://schemas.microsoft.com/office/powerpoint/2010/main" val="2024592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E53A65-EA74-0C80-B6C6-9DE399497DF7}"/>
              </a:ext>
            </a:extLst>
          </p:cNvPr>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4" name="Picture 3">
            <a:extLst>
              <a:ext uri="{FF2B5EF4-FFF2-40B4-BE49-F238E27FC236}">
                <a16:creationId xmlns:a16="http://schemas.microsoft.com/office/drawing/2014/main" id="{75C0AC59-4C04-024B-D235-1E42EB8A14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30" y="253773"/>
            <a:ext cx="8992740" cy="6489568"/>
          </a:xfrm>
          <a:prstGeom prst="rect">
            <a:avLst/>
          </a:prstGeom>
        </p:spPr>
      </p:pic>
    </p:spTree>
    <p:extLst>
      <p:ext uri="{BB962C8B-B14F-4D97-AF65-F5344CB8AC3E}">
        <p14:creationId xmlns:p14="http://schemas.microsoft.com/office/powerpoint/2010/main" val="1423861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A32483-3736-3B9C-FC8A-6F012D254DAF}"/>
              </a:ext>
            </a:extLst>
          </p:cNvPr>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4" name="Picture 3">
            <a:extLst>
              <a:ext uri="{FF2B5EF4-FFF2-40B4-BE49-F238E27FC236}">
                <a16:creationId xmlns:a16="http://schemas.microsoft.com/office/drawing/2014/main" id="{49DD14C5-E226-677D-E186-3810D60E50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825" y="1265329"/>
            <a:ext cx="8770349" cy="5106924"/>
          </a:xfrm>
          <a:prstGeom prst="rect">
            <a:avLst/>
          </a:prstGeom>
        </p:spPr>
      </p:pic>
      <p:sp>
        <p:nvSpPr>
          <p:cNvPr id="3" name="Arrow: Right 2">
            <a:extLst>
              <a:ext uri="{FF2B5EF4-FFF2-40B4-BE49-F238E27FC236}">
                <a16:creationId xmlns:a16="http://schemas.microsoft.com/office/drawing/2014/main" id="{B38789B3-DDC5-882D-82EC-02AC261BD51F}"/>
              </a:ext>
            </a:extLst>
          </p:cNvPr>
          <p:cNvSpPr/>
          <p:nvPr/>
        </p:nvSpPr>
        <p:spPr>
          <a:xfrm rot="16026376">
            <a:off x="6858000" y="581991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3044E85-047B-1101-AD44-21F837FE36FA}"/>
              </a:ext>
            </a:extLst>
          </p:cNvPr>
          <p:cNvSpPr/>
          <p:nvPr/>
        </p:nvSpPr>
        <p:spPr>
          <a:xfrm>
            <a:off x="2057400" y="454442"/>
            <a:ext cx="5616922"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POSTAL HISTORY: Remailed Rule change</a:t>
            </a:r>
          </a:p>
        </p:txBody>
      </p:sp>
    </p:spTree>
    <p:extLst>
      <p:ext uri="{BB962C8B-B14F-4D97-AF65-F5344CB8AC3E}">
        <p14:creationId xmlns:p14="http://schemas.microsoft.com/office/powerpoint/2010/main" val="3739630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76400" y="188437"/>
            <a:ext cx="5525552"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POSTAL HISTORY: Forwarding Remailed</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3" name="Picture 2">
            <a:extLst>
              <a:ext uri="{FF2B5EF4-FFF2-40B4-BE49-F238E27FC236}">
                <a16:creationId xmlns:a16="http://schemas.microsoft.com/office/drawing/2014/main" id="{7EA22D0C-5D4F-2204-A8EB-63B17992D7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835293"/>
            <a:ext cx="4648200" cy="261213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52E3354A-F159-B5CD-4FBA-F15A79DAE7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277" y="3862370"/>
            <a:ext cx="4669536" cy="26791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a:extLst>
              <a:ext uri="{FF2B5EF4-FFF2-40B4-BE49-F238E27FC236}">
                <a16:creationId xmlns:a16="http://schemas.microsoft.com/office/drawing/2014/main" id="{3ECB275A-2A71-5FE9-0C28-DAD573B79908}"/>
              </a:ext>
            </a:extLst>
          </p:cNvPr>
          <p:cNvSpPr txBox="1"/>
          <p:nvPr/>
        </p:nvSpPr>
        <p:spPr>
          <a:xfrm>
            <a:off x="640940" y="835293"/>
            <a:ext cx="3023286" cy="206210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 legal delivery is when an mailed article is delivered to a designated address. It cannot be remailed except when prepaid anew. To qualify for free forwarding the card must not be out of the custody of the Post Office. </a:t>
            </a:r>
          </a:p>
          <a:p>
            <a:endParaRPr lang="en-US" sz="16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94F6C2-7A89-2E29-D05F-E64B859E3279}"/>
              </a:ext>
            </a:extLst>
          </p:cNvPr>
          <p:cNvSpPr txBox="1"/>
          <p:nvPr/>
        </p:nvSpPr>
        <p:spPr>
          <a:xfrm>
            <a:off x="5334000" y="3860205"/>
            <a:ext cx="2743200" cy="132343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These cards were received and then redelivered to the post office for forwarding thus a 1c stamp was required according to post office regulations. </a:t>
            </a:r>
          </a:p>
        </p:txBody>
      </p:sp>
      <p:sp>
        <p:nvSpPr>
          <p:cNvPr id="11" name="TextBox 10">
            <a:extLst>
              <a:ext uri="{FF2B5EF4-FFF2-40B4-BE49-F238E27FC236}">
                <a16:creationId xmlns:a16="http://schemas.microsoft.com/office/drawing/2014/main" id="{9AADD421-ACCA-D458-B103-E08F8E2B7853}"/>
              </a:ext>
            </a:extLst>
          </p:cNvPr>
          <p:cNvSpPr txBox="1"/>
          <p:nvPr/>
        </p:nvSpPr>
        <p:spPr>
          <a:xfrm>
            <a:off x="640940" y="2995630"/>
            <a:ext cx="3048000" cy="523220"/>
          </a:xfrm>
          <a:prstGeom prst="rect">
            <a:avLst/>
          </a:prstGeom>
          <a:noFill/>
        </p:spPr>
        <p:txBody>
          <a:bodyPr wrap="square" rtlCol="0">
            <a:spAutoFit/>
          </a:bodyPr>
          <a:lstStyle/>
          <a:p>
            <a:r>
              <a:rPr lang="en-US" sz="1400" dirty="0" err="1">
                <a:latin typeface="Times New Roman" panose="02020603050405020304" pitchFamily="18" charset="0"/>
                <a:cs typeface="Times New Roman" panose="02020603050405020304" pitchFamily="18" charset="0"/>
              </a:rPr>
              <a:t>Pockester</a:t>
            </a:r>
            <a:r>
              <a:rPr lang="en-US" sz="1400" dirty="0">
                <a:latin typeface="Times New Roman" panose="02020603050405020304" pitchFamily="18" charset="0"/>
                <a:cs typeface="Times New Roman" panose="02020603050405020304" pitchFamily="18" charset="0"/>
              </a:rPr>
              <a:t> Depot, Oh to Newburg, OH forwarded to North Ridge, Oh </a:t>
            </a:r>
          </a:p>
        </p:txBody>
      </p:sp>
      <p:sp>
        <p:nvSpPr>
          <p:cNvPr id="12" name="TextBox 11">
            <a:extLst>
              <a:ext uri="{FF2B5EF4-FFF2-40B4-BE49-F238E27FC236}">
                <a16:creationId xmlns:a16="http://schemas.microsoft.com/office/drawing/2014/main" id="{F2F31EE1-C6ED-5C5B-7D02-548A317E3D43}"/>
              </a:ext>
            </a:extLst>
          </p:cNvPr>
          <p:cNvSpPr txBox="1"/>
          <p:nvPr/>
        </p:nvSpPr>
        <p:spPr>
          <a:xfrm>
            <a:off x="5219700" y="6015692"/>
            <a:ext cx="29718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Sycamore, Ill  to Ashland Mills, Oregon forwarded to Stockton, CA </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5391A-743A-3C49-8CDE-6D3F36D28B49}"/>
              </a:ext>
            </a:extLst>
          </p:cNvPr>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4" name="Picture 3">
            <a:extLst>
              <a:ext uri="{FF2B5EF4-FFF2-40B4-BE49-F238E27FC236}">
                <a16:creationId xmlns:a16="http://schemas.microsoft.com/office/drawing/2014/main" id="{7627FD2C-66CF-4931-E018-386F37C302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96463"/>
            <a:ext cx="7018020" cy="664047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210656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3F4466-D08B-5387-6B4B-843C931280F7}"/>
              </a:ext>
            </a:extLst>
          </p:cNvPr>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 name="Picture 5">
            <a:extLst>
              <a:ext uri="{FF2B5EF4-FFF2-40B4-BE49-F238E27FC236}">
                <a16:creationId xmlns:a16="http://schemas.microsoft.com/office/drawing/2014/main" id="{458DFDDE-1CE3-2095-6135-86C4624F05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4334786" y="3921318"/>
            <a:ext cx="4629150" cy="2688336"/>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557D8A06-C39D-EB0A-397C-AB9F986FF3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895052"/>
            <a:ext cx="4697007"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D914B430-D8C4-B1EC-B499-3B56CC55D107}"/>
              </a:ext>
            </a:extLst>
          </p:cNvPr>
          <p:cNvSpPr txBox="1"/>
          <p:nvPr/>
        </p:nvSpPr>
        <p:spPr>
          <a:xfrm>
            <a:off x="533400" y="5485894"/>
            <a:ext cx="3352800" cy="954107"/>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Postal Guide of 1875</a:t>
            </a:r>
            <a:r>
              <a:rPr lang="en-US" sz="1400" i="1" dirty="0">
                <a:latin typeface="Times New Roman" panose="02020603050405020304" pitchFamily="18" charset="0"/>
                <a:cs typeface="Times New Roman" panose="02020603050405020304" pitchFamily="18" charset="0"/>
              </a:rPr>
              <a:t>, Rule 63: Postmaster should not receive into the mail anything with a postal card affixed to it, except letter postage in full is paid on the entire package. </a:t>
            </a:r>
          </a:p>
        </p:txBody>
      </p:sp>
      <p:sp>
        <p:nvSpPr>
          <p:cNvPr id="8" name="TextBox 7">
            <a:extLst>
              <a:ext uri="{FF2B5EF4-FFF2-40B4-BE49-F238E27FC236}">
                <a16:creationId xmlns:a16="http://schemas.microsoft.com/office/drawing/2014/main" id="{44A9114B-6BCD-F0F4-8863-C6763D77C1D0}"/>
              </a:ext>
            </a:extLst>
          </p:cNvPr>
          <p:cNvSpPr txBox="1"/>
          <p:nvPr/>
        </p:nvSpPr>
        <p:spPr>
          <a:xfrm>
            <a:off x="2781300" y="304800"/>
            <a:ext cx="3581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 Remailed</a:t>
            </a:r>
          </a:p>
        </p:txBody>
      </p:sp>
      <p:sp>
        <p:nvSpPr>
          <p:cNvPr id="9" name="TextBox 8">
            <a:extLst>
              <a:ext uri="{FF2B5EF4-FFF2-40B4-BE49-F238E27FC236}">
                <a16:creationId xmlns:a16="http://schemas.microsoft.com/office/drawing/2014/main" id="{F1E57C91-989C-DDAC-FC07-F5F411515652}"/>
              </a:ext>
            </a:extLst>
          </p:cNvPr>
          <p:cNvSpPr txBox="1"/>
          <p:nvPr/>
        </p:nvSpPr>
        <p:spPr>
          <a:xfrm>
            <a:off x="5382536" y="1295400"/>
            <a:ext cx="3581400" cy="203132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Wheeling , WV to the Commanding Officer Co. E, 8 U.S. Cavalry /Ft Mc Rea , New Mexico Territory. It was then readdressed using a paper paste over and mailed with a 3c stamp. The card was originally attached to a package , possibly to pay vouchers as referenced in the text on the back of the postal card using the three mental grommets. The reuse required the 3c letter rate.  </a:t>
            </a:r>
          </a:p>
        </p:txBody>
      </p:sp>
      <p:sp>
        <p:nvSpPr>
          <p:cNvPr id="10" name="TextBox 9">
            <a:extLst>
              <a:ext uri="{FF2B5EF4-FFF2-40B4-BE49-F238E27FC236}">
                <a16:creationId xmlns:a16="http://schemas.microsoft.com/office/drawing/2014/main" id="{BD6FB7E8-811A-5CDC-0E3A-1AE0B7C34874}"/>
              </a:ext>
            </a:extLst>
          </p:cNvPr>
          <p:cNvSpPr txBox="1"/>
          <p:nvPr/>
        </p:nvSpPr>
        <p:spPr>
          <a:xfrm>
            <a:off x="609600" y="3886200"/>
            <a:ext cx="3352800"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First Mail: Wheeling , WV to Fort McRea, New Mexico Territory July 1, 1875.</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Second Mail: Ft. McRea, new Mexico territory to Allegan, MI July 5, 1875.</a:t>
            </a:r>
          </a:p>
        </p:txBody>
      </p:sp>
      <p:sp>
        <p:nvSpPr>
          <p:cNvPr id="11" name="Arrow: Right 10">
            <a:extLst>
              <a:ext uri="{FF2B5EF4-FFF2-40B4-BE49-F238E27FC236}">
                <a16:creationId xmlns:a16="http://schemas.microsoft.com/office/drawing/2014/main" id="{1C799E20-9A41-C450-F510-C9EB43F2E429}"/>
              </a:ext>
            </a:extLst>
          </p:cNvPr>
          <p:cNvSpPr/>
          <p:nvPr/>
        </p:nvSpPr>
        <p:spPr>
          <a:xfrm rot="17759705">
            <a:off x="4540204" y="6045517"/>
            <a:ext cx="978408" cy="2015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953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99B40D-1886-5927-5AEF-DE814D44516B}"/>
              </a:ext>
            </a:extLst>
          </p:cNvPr>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Picture 5">
            <a:extLst>
              <a:ext uri="{FF2B5EF4-FFF2-40B4-BE49-F238E27FC236}">
                <a16:creationId xmlns:a16="http://schemas.microsoft.com/office/drawing/2014/main" id="{91DB4626-01CF-A2DC-1D0C-9B74B594E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306" y="3460143"/>
            <a:ext cx="3978267" cy="2286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a16="http://schemas.microsoft.com/office/drawing/2014/main" id="{B4342956-3AD8-DE2F-78BE-B43A0D6309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560" y="762000"/>
            <a:ext cx="3977013" cy="2286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Picture 11">
            <a:extLst>
              <a:ext uri="{FF2B5EF4-FFF2-40B4-BE49-F238E27FC236}">
                <a16:creationId xmlns:a16="http://schemas.microsoft.com/office/drawing/2014/main" id="{3ADA96D7-2FE8-3703-669C-34CE8C9BB8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4901682" y="775252"/>
            <a:ext cx="3965351" cy="2286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4" name="Picture 13">
            <a:extLst>
              <a:ext uri="{FF2B5EF4-FFF2-40B4-BE49-F238E27FC236}">
                <a16:creationId xmlns:a16="http://schemas.microsoft.com/office/drawing/2014/main" id="{9B51041B-8362-BEA7-42EC-5E4AE3C0C7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9816" y="3429000"/>
            <a:ext cx="3977693" cy="2286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6" name="TextBox 15">
            <a:extLst>
              <a:ext uri="{FF2B5EF4-FFF2-40B4-BE49-F238E27FC236}">
                <a16:creationId xmlns:a16="http://schemas.microsoft.com/office/drawing/2014/main" id="{E80E7B62-8190-9522-BEC1-759C4AEEEB85}"/>
              </a:ext>
            </a:extLst>
          </p:cNvPr>
          <p:cNvSpPr txBox="1"/>
          <p:nvPr/>
        </p:nvSpPr>
        <p:spPr>
          <a:xfrm>
            <a:off x="2286000" y="176670"/>
            <a:ext cx="5334000"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POSTAL HISTORY : Coded Messages</a:t>
            </a:r>
          </a:p>
        </p:txBody>
      </p:sp>
      <p:sp>
        <p:nvSpPr>
          <p:cNvPr id="17" name="TextBox 16">
            <a:extLst>
              <a:ext uri="{FF2B5EF4-FFF2-40B4-BE49-F238E27FC236}">
                <a16:creationId xmlns:a16="http://schemas.microsoft.com/office/drawing/2014/main" id="{4BB38BDB-33EE-DBA7-0CC0-4CC3EF55493B}"/>
              </a:ext>
            </a:extLst>
          </p:cNvPr>
          <p:cNvSpPr txBox="1"/>
          <p:nvPr/>
        </p:nvSpPr>
        <p:spPr>
          <a:xfrm>
            <a:off x="457200" y="5936311"/>
            <a:ext cx="8229600" cy="461665"/>
          </a:xfrm>
          <a:prstGeom prst="rect">
            <a:avLst/>
          </a:prstGeom>
          <a:noFill/>
        </p:spPr>
        <p:txBody>
          <a:bodyPr wrap="square" rtlCol="0">
            <a:spAutoFit/>
          </a:bodyPr>
          <a:lstStyle/>
          <a:p>
            <a:r>
              <a:rPr lang="en-US" sz="1200" b="1" i="1" dirty="0">
                <a:latin typeface="Times New Roman" panose="02020603050405020304" pitchFamily="18" charset="0"/>
                <a:cs typeface="Times New Roman" panose="02020603050405020304" pitchFamily="18" charset="0"/>
              </a:rPr>
              <a:t>POSTAL GUIDE </a:t>
            </a:r>
            <a:r>
              <a:rPr lang="en-US" sz="1200" dirty="0">
                <a:latin typeface="Times New Roman" panose="02020603050405020304" pitchFamily="18" charset="0"/>
                <a:cs typeface="Times New Roman" panose="02020603050405020304" pitchFamily="18" charset="0"/>
              </a:rPr>
              <a:t>July 1876 page 76: </a:t>
            </a:r>
            <a:r>
              <a:rPr lang="en-US" sz="1200" b="1" i="1" dirty="0">
                <a:latin typeface="Times New Roman" panose="02020603050405020304" pitchFamily="18" charset="0"/>
                <a:cs typeface="Times New Roman" panose="02020603050405020304" pitchFamily="18" charset="0"/>
              </a:rPr>
              <a:t>Rule 45 </a:t>
            </a:r>
            <a:r>
              <a:rPr lang="en-US" sz="1200" i="1" dirty="0">
                <a:latin typeface="Times New Roman" panose="02020603050405020304" pitchFamily="18" charset="0"/>
                <a:cs typeface="Times New Roman" panose="02020603050405020304" pitchFamily="18" charset="0"/>
              </a:rPr>
              <a:t>There is no objection to the communication on postal cards being made in characters or figures for the purpose of concealing the message, provided such characters or figures do not appear to be obscene. </a:t>
            </a:r>
          </a:p>
        </p:txBody>
      </p:sp>
    </p:spTree>
    <p:extLst>
      <p:ext uri="{BB962C8B-B14F-4D97-AF65-F5344CB8AC3E}">
        <p14:creationId xmlns:p14="http://schemas.microsoft.com/office/powerpoint/2010/main" val="25857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7E64A5-F648-7AF3-5D65-3722608316A2}"/>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
        <p:nvSpPr>
          <p:cNvPr id="4" name="TextBox 3">
            <a:extLst>
              <a:ext uri="{FF2B5EF4-FFF2-40B4-BE49-F238E27FC236}">
                <a16:creationId xmlns:a16="http://schemas.microsoft.com/office/drawing/2014/main" id="{86B044A9-767E-D94F-2696-E1A7AF74B16B}"/>
              </a:ext>
            </a:extLst>
          </p:cNvPr>
          <p:cNvSpPr txBox="1"/>
          <p:nvPr/>
        </p:nvSpPr>
        <p:spPr>
          <a:xfrm>
            <a:off x="1143000" y="195887"/>
            <a:ext cx="7772400"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POSTAL HISTORY :  Return To Sender “ UNCLAIMED “</a:t>
            </a:r>
          </a:p>
        </p:txBody>
      </p:sp>
      <p:pic>
        <p:nvPicPr>
          <p:cNvPr id="6" name="Picture 5">
            <a:extLst>
              <a:ext uri="{FF2B5EF4-FFF2-40B4-BE49-F238E27FC236}">
                <a16:creationId xmlns:a16="http://schemas.microsoft.com/office/drawing/2014/main" id="{4E575826-EA90-E8CF-E7EF-BFD079199A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779053"/>
            <a:ext cx="5348584" cy="30908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a:extLst>
              <a:ext uri="{FF2B5EF4-FFF2-40B4-BE49-F238E27FC236}">
                <a16:creationId xmlns:a16="http://schemas.microsoft.com/office/drawing/2014/main" id="{E69902E2-63DF-3910-8C65-D99E9FCDA9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267200" y="3976340"/>
            <a:ext cx="4241358" cy="2454939"/>
          </a:xfrm>
          <a:prstGeom prst="rect">
            <a:avLst/>
          </a:prstGeom>
          <a:ln>
            <a:noFill/>
          </a:ln>
          <a:effectLst>
            <a:softEdge rad="112500"/>
          </a:effectLst>
        </p:spPr>
      </p:pic>
      <p:sp>
        <p:nvSpPr>
          <p:cNvPr id="9" name="TextBox 8">
            <a:extLst>
              <a:ext uri="{FF2B5EF4-FFF2-40B4-BE49-F238E27FC236}">
                <a16:creationId xmlns:a16="http://schemas.microsoft.com/office/drawing/2014/main" id="{EE33D7B8-FCB8-4232-78A3-6CC3EB794F73}"/>
              </a:ext>
            </a:extLst>
          </p:cNvPr>
          <p:cNvSpPr txBox="1"/>
          <p:nvPr/>
        </p:nvSpPr>
        <p:spPr>
          <a:xfrm>
            <a:off x="709654" y="4188147"/>
            <a:ext cx="2971800" cy="138499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Since marked “Unclaimed” by the Lawrence, Mass. post office,  this card would have normally been destroyed.   This was a Library over due notice and, as  public service was returned to sender.</a:t>
            </a:r>
          </a:p>
        </p:txBody>
      </p:sp>
    </p:spTree>
    <p:extLst>
      <p:ext uri="{BB962C8B-B14F-4D97-AF65-F5344CB8AC3E}">
        <p14:creationId xmlns:p14="http://schemas.microsoft.com/office/powerpoint/2010/main" val="920107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1B254B-E210-4198-E140-FA1324D9B9FB}"/>
              </a:ext>
            </a:extLst>
          </p:cNvPr>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4" name="Picture 3">
            <a:extLst>
              <a:ext uri="{FF2B5EF4-FFF2-40B4-BE49-F238E27FC236}">
                <a16:creationId xmlns:a16="http://schemas.microsoft.com/office/drawing/2014/main" id="{3D763C28-A485-4174-A4E3-6D1E9D7D4A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6847" y="0"/>
            <a:ext cx="5290305" cy="6858000"/>
          </a:xfrm>
          <a:prstGeom prst="rect">
            <a:avLst/>
          </a:prstGeom>
        </p:spPr>
      </p:pic>
    </p:spTree>
    <p:extLst>
      <p:ext uri="{BB962C8B-B14F-4D97-AF65-F5344CB8AC3E}">
        <p14:creationId xmlns:p14="http://schemas.microsoft.com/office/powerpoint/2010/main" val="2215246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0ACEAE-1011-2F3E-CC0A-ADA639C0AD8C}"/>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
        <p:nvSpPr>
          <p:cNvPr id="3" name="TextBox 2">
            <a:extLst>
              <a:ext uri="{FF2B5EF4-FFF2-40B4-BE49-F238E27FC236}">
                <a16:creationId xmlns:a16="http://schemas.microsoft.com/office/drawing/2014/main" id="{8B66669C-7292-FC09-FEC3-FF42352FF0F5}"/>
              </a:ext>
            </a:extLst>
          </p:cNvPr>
          <p:cNvSpPr txBox="1"/>
          <p:nvPr/>
        </p:nvSpPr>
        <p:spPr>
          <a:xfrm>
            <a:off x="1436637" y="304800"/>
            <a:ext cx="656436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 Pre UPU and Pre Treaty to Canada</a:t>
            </a:r>
          </a:p>
        </p:txBody>
      </p:sp>
      <p:pic>
        <p:nvPicPr>
          <p:cNvPr id="7" name="Picture 6">
            <a:extLst>
              <a:ext uri="{FF2B5EF4-FFF2-40B4-BE49-F238E27FC236}">
                <a16:creationId xmlns:a16="http://schemas.microsoft.com/office/drawing/2014/main" id="{A8270ED8-E477-FE43-C74D-37F269DDB8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918" y="956551"/>
            <a:ext cx="7250163" cy="4209428"/>
          </a:xfrm>
          <a:prstGeom prst="rect">
            <a:avLst/>
          </a:prstGeom>
        </p:spPr>
      </p:pic>
      <p:sp>
        <p:nvSpPr>
          <p:cNvPr id="8" name="TextBox 7">
            <a:extLst>
              <a:ext uri="{FF2B5EF4-FFF2-40B4-BE49-F238E27FC236}">
                <a16:creationId xmlns:a16="http://schemas.microsoft.com/office/drawing/2014/main" id="{2F359DB7-1D38-270E-46F0-A15F493F97FA}"/>
              </a:ext>
            </a:extLst>
          </p:cNvPr>
          <p:cNvSpPr txBox="1"/>
          <p:nvPr/>
        </p:nvSpPr>
        <p:spPr>
          <a:xfrm>
            <a:off x="952199" y="5433020"/>
            <a:ext cx="7587482" cy="95410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Whitehall,  NY to Ottawa, Canada October 7, 1874.  Prior to a postal treaty with Canada, the prepaid letter rate to Canada was 6c, not prepaid 10c.  Despite a 2c postal card treaty rate from July 1, 1873, this card was treated as a unpaid letter. The blue crayon “10” denote 10c due by the recipient with no credit given to the 1c card. </a:t>
            </a:r>
          </a:p>
        </p:txBody>
      </p:sp>
    </p:spTree>
    <p:extLst>
      <p:ext uri="{BB962C8B-B14F-4D97-AF65-F5344CB8AC3E}">
        <p14:creationId xmlns:p14="http://schemas.microsoft.com/office/powerpoint/2010/main" val="14561210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89061F-B159-6320-77DF-852154708DA7}"/>
              </a:ext>
            </a:extLst>
          </p:cNvPr>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3" name="Picture 2" descr="fd0002.jpg">
            <a:extLst>
              <a:ext uri="{FF2B5EF4-FFF2-40B4-BE49-F238E27FC236}">
                <a16:creationId xmlns:a16="http://schemas.microsoft.com/office/drawing/2014/main" id="{375C9711-092F-A9AC-3E42-1221BC856A2D}"/>
              </a:ext>
            </a:extLst>
          </p:cNvPr>
          <p:cNvPicPr>
            <a:picLocks noChangeAspect="1"/>
          </p:cNvPicPr>
          <p:nvPr/>
        </p:nvPicPr>
        <p:blipFill>
          <a:blip r:embed="rId3" cstate="print"/>
          <a:stretch>
            <a:fillRect/>
          </a:stretch>
        </p:blipFill>
        <p:spPr>
          <a:xfrm>
            <a:off x="3971925" y="-914400"/>
            <a:ext cx="5172075" cy="7524266"/>
          </a:xfrm>
          <a:prstGeom prst="rect">
            <a:avLst/>
          </a:prstGeom>
        </p:spPr>
      </p:pic>
      <p:sp>
        <p:nvSpPr>
          <p:cNvPr id="4" name="TextBox 3">
            <a:extLst>
              <a:ext uri="{FF2B5EF4-FFF2-40B4-BE49-F238E27FC236}">
                <a16:creationId xmlns:a16="http://schemas.microsoft.com/office/drawing/2014/main" id="{F18BDCA7-77DF-0B0F-3A26-A4C49A19A74E}"/>
              </a:ext>
            </a:extLst>
          </p:cNvPr>
          <p:cNvSpPr txBox="1"/>
          <p:nvPr/>
        </p:nvSpPr>
        <p:spPr>
          <a:xfrm>
            <a:off x="152400" y="802621"/>
            <a:ext cx="43434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a:t>
            </a:r>
          </a:p>
          <a:p>
            <a:r>
              <a:rPr lang="en-US" sz="2400" dirty="0">
                <a:latin typeface="Times New Roman" panose="02020603050405020304" pitchFamily="18" charset="0"/>
                <a:cs typeface="Times New Roman" panose="02020603050405020304" pitchFamily="18" charset="0"/>
              </a:rPr>
              <a:t>Treaty Rate to Canada</a:t>
            </a:r>
          </a:p>
        </p:txBody>
      </p:sp>
      <p:sp>
        <p:nvSpPr>
          <p:cNvPr id="5" name="TextBox 4">
            <a:extLst>
              <a:ext uri="{FF2B5EF4-FFF2-40B4-BE49-F238E27FC236}">
                <a16:creationId xmlns:a16="http://schemas.microsoft.com/office/drawing/2014/main" id="{C1167820-2A1E-5DC6-4135-4674F3ECBA9B}"/>
              </a:ext>
            </a:extLst>
          </p:cNvPr>
          <p:cNvSpPr txBox="1"/>
          <p:nvPr/>
        </p:nvSpPr>
        <p:spPr>
          <a:xfrm>
            <a:off x="466725" y="3150751"/>
            <a:ext cx="2743200"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2c postal card rate to Canada began  on July 1, 1873 until  December 30,1874.   It was reduced by treaty to 1c effective January 1, 1875. </a:t>
            </a:r>
          </a:p>
        </p:txBody>
      </p:sp>
    </p:spTree>
    <p:extLst>
      <p:ext uri="{BB962C8B-B14F-4D97-AF65-F5344CB8AC3E}">
        <p14:creationId xmlns:p14="http://schemas.microsoft.com/office/powerpoint/2010/main" val="1205446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F6E62A-CFCB-6B44-C3A4-AB38A63849C2}"/>
              </a:ext>
            </a:extLst>
          </p:cNvPr>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4" name="Picture 3">
            <a:extLst>
              <a:ext uri="{FF2B5EF4-FFF2-40B4-BE49-F238E27FC236}">
                <a16:creationId xmlns:a16="http://schemas.microsoft.com/office/drawing/2014/main" id="{700CED91-F686-7200-C3B2-296AD3C8C1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03" y="914400"/>
            <a:ext cx="7551193" cy="436431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a:extLst>
              <a:ext uri="{FF2B5EF4-FFF2-40B4-BE49-F238E27FC236}">
                <a16:creationId xmlns:a16="http://schemas.microsoft.com/office/drawing/2014/main" id="{FD127F64-5C72-5584-73B7-C3FEFA4C252F}"/>
              </a:ext>
            </a:extLst>
          </p:cNvPr>
          <p:cNvSpPr txBox="1"/>
          <p:nvPr/>
        </p:nvSpPr>
        <p:spPr>
          <a:xfrm>
            <a:off x="949181" y="291216"/>
            <a:ext cx="725016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 Pre UPU to England:  Due 5 ½ Pence</a:t>
            </a:r>
          </a:p>
        </p:txBody>
      </p:sp>
      <p:sp>
        <p:nvSpPr>
          <p:cNvPr id="6" name="TextBox 5">
            <a:extLst>
              <a:ext uri="{FF2B5EF4-FFF2-40B4-BE49-F238E27FC236}">
                <a16:creationId xmlns:a16="http://schemas.microsoft.com/office/drawing/2014/main" id="{C319DADD-C2AD-C91C-262C-39A7256CCD4F}"/>
              </a:ext>
            </a:extLst>
          </p:cNvPr>
          <p:cNvSpPr txBox="1"/>
          <p:nvPr/>
        </p:nvSpPr>
        <p:spPr>
          <a:xfrm>
            <a:off x="876300" y="5440234"/>
            <a:ext cx="7391400"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Beaufort, SC to Ringwood, England May 12, 1875.  Before the formation of the UPU on July 1, 1875 postal card rates were the same as the letter rates to the country of destination unless a special postal card treaty rate was negotiated between individual countries. The letter rate to England was 6c. The recipient had to pay 5 ½ pence, the correct postage of three pence reduced by ½ penny for 1c U.S. postage and a fine of 3 pence for underpayment. </a:t>
            </a:r>
          </a:p>
        </p:txBody>
      </p:sp>
    </p:spTree>
    <p:extLst>
      <p:ext uri="{BB962C8B-B14F-4D97-AF65-F5344CB8AC3E}">
        <p14:creationId xmlns:p14="http://schemas.microsoft.com/office/powerpoint/2010/main" val="2370273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4DD81C-5AE5-0D09-B18A-3C78E5A92A53}"/>
              </a:ext>
            </a:extLst>
          </p:cNvPr>
          <p:cNvSpPr>
            <a:spLocks noGrp="1"/>
          </p:cNvSpPr>
          <p:nvPr>
            <p:ph type="sldNum" sz="quarter" idx="12"/>
          </p:nvPr>
        </p:nvSpPr>
        <p:spPr/>
        <p:txBody>
          <a:bodyPr/>
          <a:lstStyle/>
          <a:p>
            <a:fld id="{B6F15528-21DE-4FAA-801E-634DDDAF4B2B}" type="slidenum">
              <a:rPr lang="en-US" smtClean="0"/>
              <a:pPr/>
              <a:t>54</a:t>
            </a:fld>
            <a:endParaRPr lang="en-US" dirty="0"/>
          </a:p>
        </p:txBody>
      </p:sp>
      <p:sp>
        <p:nvSpPr>
          <p:cNvPr id="3" name="TextBox 2">
            <a:extLst>
              <a:ext uri="{FF2B5EF4-FFF2-40B4-BE49-F238E27FC236}">
                <a16:creationId xmlns:a16="http://schemas.microsoft.com/office/drawing/2014/main" id="{301045C8-551D-6E96-23C8-AC5448E189DC}"/>
              </a:ext>
            </a:extLst>
          </p:cNvPr>
          <p:cNvSpPr txBox="1"/>
          <p:nvPr/>
        </p:nvSpPr>
        <p:spPr>
          <a:xfrm>
            <a:off x="152400" y="234402"/>
            <a:ext cx="8915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Foreign Destination : Pre UPU Treaty Rate to Germany</a:t>
            </a:r>
          </a:p>
        </p:txBody>
      </p:sp>
      <p:sp>
        <p:nvSpPr>
          <p:cNvPr id="5" name="TextBox 4">
            <a:extLst>
              <a:ext uri="{FF2B5EF4-FFF2-40B4-BE49-F238E27FC236}">
                <a16:creationId xmlns:a16="http://schemas.microsoft.com/office/drawing/2014/main" id="{AA8E0FF4-A22B-6F3D-FA50-29420CD4CDFE}"/>
              </a:ext>
            </a:extLst>
          </p:cNvPr>
          <p:cNvSpPr txBox="1"/>
          <p:nvPr/>
        </p:nvSpPr>
        <p:spPr>
          <a:xfrm>
            <a:off x="150137" y="1508562"/>
            <a:ext cx="1678663"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2c rate to Germany began on December 1, 1873. </a:t>
            </a:r>
          </a:p>
        </p:txBody>
      </p:sp>
      <p:pic>
        <p:nvPicPr>
          <p:cNvPr id="10" name="Picture 9">
            <a:extLst>
              <a:ext uri="{FF2B5EF4-FFF2-40B4-BE49-F238E27FC236}">
                <a16:creationId xmlns:a16="http://schemas.microsoft.com/office/drawing/2014/main" id="{D8792E96-DA3D-D11A-12B4-6442B679AE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1229058"/>
            <a:ext cx="6939826" cy="40095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1" name="TextBox 10">
            <a:extLst>
              <a:ext uri="{FF2B5EF4-FFF2-40B4-BE49-F238E27FC236}">
                <a16:creationId xmlns:a16="http://schemas.microsoft.com/office/drawing/2014/main" id="{F71FB433-236E-C2ED-46A5-713B9FC76387}"/>
              </a:ext>
            </a:extLst>
          </p:cNvPr>
          <p:cNvSpPr txBox="1"/>
          <p:nvPr/>
        </p:nvSpPr>
        <p:spPr>
          <a:xfrm>
            <a:off x="2286000" y="5505079"/>
            <a:ext cx="6400800" cy="584775"/>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Union Pacific R.R. (RPO) to Heidelberg, Germany. Date lined Green River Station, Wyoming Territory</a:t>
            </a:r>
            <a:r>
              <a:rPr lang="en-US" dirty="0"/>
              <a:t>.</a:t>
            </a:r>
            <a:r>
              <a:rPr lang="en-US"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April 27,1874 </a:t>
            </a:r>
            <a:endParaRPr lang="en-US" sz="1400" dirty="0"/>
          </a:p>
        </p:txBody>
      </p:sp>
    </p:spTree>
    <p:extLst>
      <p:ext uri="{BB962C8B-B14F-4D97-AF65-F5344CB8AC3E}">
        <p14:creationId xmlns:p14="http://schemas.microsoft.com/office/powerpoint/2010/main" val="3025827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A8F91F-DABA-BC65-774E-91450D027121}"/>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
        <p:nvSpPr>
          <p:cNvPr id="3" name="TextBox 2">
            <a:extLst>
              <a:ext uri="{FF2B5EF4-FFF2-40B4-BE49-F238E27FC236}">
                <a16:creationId xmlns:a16="http://schemas.microsoft.com/office/drawing/2014/main" id="{3097F37A-1756-4B9B-1A32-7498B334E1DD}"/>
              </a:ext>
            </a:extLst>
          </p:cNvPr>
          <p:cNvSpPr txBox="1"/>
          <p:nvPr/>
        </p:nvSpPr>
        <p:spPr>
          <a:xfrm>
            <a:off x="0" y="366181"/>
            <a:ext cx="9220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Foreign Destination : Pre UPU Treaty Rate to Switzerland </a:t>
            </a:r>
          </a:p>
        </p:txBody>
      </p:sp>
      <p:sp>
        <p:nvSpPr>
          <p:cNvPr id="4" name="TextBox 3">
            <a:extLst>
              <a:ext uri="{FF2B5EF4-FFF2-40B4-BE49-F238E27FC236}">
                <a16:creationId xmlns:a16="http://schemas.microsoft.com/office/drawing/2014/main" id="{814BD53A-3CE9-3E7A-0343-0EEC38870DF1}"/>
              </a:ext>
            </a:extLst>
          </p:cNvPr>
          <p:cNvSpPr txBox="1"/>
          <p:nvPr/>
        </p:nvSpPr>
        <p:spPr>
          <a:xfrm>
            <a:off x="202898" y="1527772"/>
            <a:ext cx="1828800"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2c rate to Switzerland began May 1, 1874.</a:t>
            </a:r>
          </a:p>
        </p:txBody>
      </p:sp>
      <p:pic>
        <p:nvPicPr>
          <p:cNvPr id="8" name="Picture 7">
            <a:extLst>
              <a:ext uri="{FF2B5EF4-FFF2-40B4-BE49-F238E27FC236}">
                <a16:creationId xmlns:a16="http://schemas.microsoft.com/office/drawing/2014/main" id="{D89C35DC-BEE1-C4AD-3B37-A947B8DD2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9670" y="1402691"/>
            <a:ext cx="7046976" cy="406796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a:extLst>
              <a:ext uri="{FF2B5EF4-FFF2-40B4-BE49-F238E27FC236}">
                <a16:creationId xmlns:a16="http://schemas.microsoft.com/office/drawing/2014/main" id="{7158117C-3FA7-7D44-EA99-71AAAD45A23F}"/>
              </a:ext>
            </a:extLst>
          </p:cNvPr>
          <p:cNvSpPr txBox="1"/>
          <p:nvPr/>
        </p:nvSpPr>
        <p:spPr>
          <a:xfrm>
            <a:off x="2514600" y="5819878"/>
            <a:ext cx="60960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New York to Clarens, Canton de Vaud , Switzerland December 5, 1874. NYFM ST-8P6 Carried on the maiden voyage of “Klopstock” (Eagle Line) Ex Kirk</a:t>
            </a:r>
          </a:p>
        </p:txBody>
      </p:sp>
    </p:spTree>
    <p:extLst>
      <p:ext uri="{BB962C8B-B14F-4D97-AF65-F5344CB8AC3E}">
        <p14:creationId xmlns:p14="http://schemas.microsoft.com/office/powerpoint/2010/main" val="16554641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4380F9-39A7-0D7B-B9C5-7E25E7C2EBA6}"/>
              </a:ext>
            </a:extLst>
          </p:cNvPr>
          <p:cNvSpPr>
            <a:spLocks noGrp="1"/>
          </p:cNvSpPr>
          <p:nvPr>
            <p:ph type="sldNum" sz="quarter" idx="12"/>
          </p:nvPr>
        </p:nvSpPr>
        <p:spPr/>
        <p:txBody>
          <a:bodyPr/>
          <a:lstStyle/>
          <a:p>
            <a:fld id="{B6F15528-21DE-4FAA-801E-634DDDAF4B2B}" type="slidenum">
              <a:rPr lang="en-US" smtClean="0"/>
              <a:pPr/>
              <a:t>56</a:t>
            </a:fld>
            <a:endParaRPr lang="en-US" dirty="0"/>
          </a:p>
        </p:txBody>
      </p:sp>
      <p:sp>
        <p:nvSpPr>
          <p:cNvPr id="3" name="TextBox 2">
            <a:extLst>
              <a:ext uri="{FF2B5EF4-FFF2-40B4-BE49-F238E27FC236}">
                <a16:creationId xmlns:a16="http://schemas.microsoft.com/office/drawing/2014/main" id="{5C696848-DA8D-4B2D-5CEE-4DCD4205663F}"/>
              </a:ext>
            </a:extLst>
          </p:cNvPr>
          <p:cNvSpPr txBox="1"/>
          <p:nvPr/>
        </p:nvSpPr>
        <p:spPr>
          <a:xfrm>
            <a:off x="2895600" y="228600"/>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UPU: Destinations</a:t>
            </a:r>
          </a:p>
        </p:txBody>
      </p:sp>
      <p:pic>
        <p:nvPicPr>
          <p:cNvPr id="5" name="Picture 4">
            <a:extLst>
              <a:ext uri="{FF2B5EF4-FFF2-40B4-BE49-F238E27FC236}">
                <a16:creationId xmlns:a16="http://schemas.microsoft.com/office/drawing/2014/main" id="{2161E319-3E3F-4927-C91F-08C5C30A00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3886200"/>
            <a:ext cx="4734231"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a:extLst>
              <a:ext uri="{FF2B5EF4-FFF2-40B4-BE49-F238E27FC236}">
                <a16:creationId xmlns:a16="http://schemas.microsoft.com/office/drawing/2014/main" id="{0BC1B781-75DC-03D8-5B91-F81936C925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814713"/>
            <a:ext cx="4724917"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TextBox 9">
            <a:extLst>
              <a:ext uri="{FF2B5EF4-FFF2-40B4-BE49-F238E27FC236}">
                <a16:creationId xmlns:a16="http://schemas.microsoft.com/office/drawing/2014/main" id="{F081EA2E-C445-53FB-E4CE-883B2275F213}"/>
              </a:ext>
            </a:extLst>
          </p:cNvPr>
          <p:cNvSpPr txBox="1"/>
          <p:nvPr/>
        </p:nvSpPr>
        <p:spPr>
          <a:xfrm>
            <a:off x="5486400" y="1669766"/>
            <a:ext cx="3048000" cy="1169551"/>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FRANCE</a:t>
            </a:r>
            <a:r>
              <a:rPr lang="en-US" sz="1400" dirty="0">
                <a:latin typeface="Times New Roman" panose="02020603050405020304" pitchFamily="18" charset="0"/>
                <a:cs typeface="Times New Roman" panose="02020603050405020304" pitchFamily="18" charset="0"/>
              </a:rPr>
              <a:t>: Knoxville, TN to </a:t>
            </a:r>
            <a:r>
              <a:rPr lang="en-US" sz="1400" dirty="0" err="1">
                <a:latin typeface="Times New Roman" panose="02020603050405020304" pitchFamily="18" charset="0"/>
                <a:cs typeface="Times New Roman" panose="02020603050405020304" pitchFamily="18" charset="0"/>
              </a:rPr>
              <a:t>Vincelles</a:t>
            </a:r>
            <a:r>
              <a:rPr lang="en-US" sz="1400" dirty="0">
                <a:latin typeface="Times New Roman" panose="02020603050405020304" pitchFamily="18" charset="0"/>
                <a:cs typeface="Times New Roman" panose="02020603050405020304" pitchFamily="18" charset="0"/>
              </a:rPr>
              <a:t>, France then redirected to St Maurice de Cazevielle. February 10,1976. France’s membership to UPU was delayed until January 1, 1876.</a:t>
            </a:r>
          </a:p>
        </p:txBody>
      </p:sp>
      <p:sp>
        <p:nvSpPr>
          <p:cNvPr id="11" name="TextBox 10">
            <a:extLst>
              <a:ext uri="{FF2B5EF4-FFF2-40B4-BE49-F238E27FC236}">
                <a16:creationId xmlns:a16="http://schemas.microsoft.com/office/drawing/2014/main" id="{27E971C4-FE19-44BB-54D0-8DB8DF74DB86}"/>
              </a:ext>
            </a:extLst>
          </p:cNvPr>
          <p:cNvSpPr txBox="1"/>
          <p:nvPr/>
        </p:nvSpPr>
        <p:spPr>
          <a:xfrm>
            <a:off x="914400" y="4786080"/>
            <a:ext cx="3048000" cy="523220"/>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BELGIUM: </a:t>
            </a:r>
            <a:r>
              <a:rPr lang="en-US" sz="1400" dirty="0">
                <a:latin typeface="Times New Roman" panose="02020603050405020304" pitchFamily="18" charset="0"/>
                <a:cs typeface="Times New Roman" panose="02020603050405020304" pitchFamily="18" charset="0"/>
              </a:rPr>
              <a:t>Scarboro, GA to Liege, Belgium. February 22, 1876.</a:t>
            </a:r>
          </a:p>
        </p:txBody>
      </p:sp>
    </p:spTree>
    <p:extLst>
      <p:ext uri="{BB962C8B-B14F-4D97-AF65-F5344CB8AC3E}">
        <p14:creationId xmlns:p14="http://schemas.microsoft.com/office/powerpoint/2010/main" val="3561416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46C660-D4EB-2F8A-38DD-1751B887E66F}"/>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
        <p:nvSpPr>
          <p:cNvPr id="3" name="TextBox 2">
            <a:extLst>
              <a:ext uri="{FF2B5EF4-FFF2-40B4-BE49-F238E27FC236}">
                <a16:creationId xmlns:a16="http://schemas.microsoft.com/office/drawing/2014/main" id="{31DF6B4E-365F-6B89-8DA8-E6D94CE601C3}"/>
              </a:ext>
            </a:extLst>
          </p:cNvPr>
          <p:cNvSpPr txBox="1"/>
          <p:nvPr/>
        </p:nvSpPr>
        <p:spPr>
          <a:xfrm>
            <a:off x="2743201" y="87390"/>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UPU: Destinations</a:t>
            </a:r>
          </a:p>
        </p:txBody>
      </p:sp>
      <p:pic>
        <p:nvPicPr>
          <p:cNvPr id="5" name="Picture 4">
            <a:extLst>
              <a:ext uri="{FF2B5EF4-FFF2-40B4-BE49-F238E27FC236}">
                <a16:creationId xmlns:a16="http://schemas.microsoft.com/office/drawing/2014/main" id="{E072BA31-E377-67F8-EB74-8A027A7DDE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654773"/>
            <a:ext cx="4734646"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2500C8F2-BF9B-E312-C5B3-91E949DB8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3772882"/>
            <a:ext cx="4729977"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132635DB-4B79-29DF-38F0-E4BD6AA1B37B}"/>
              </a:ext>
            </a:extLst>
          </p:cNvPr>
          <p:cNvSpPr txBox="1"/>
          <p:nvPr/>
        </p:nvSpPr>
        <p:spPr>
          <a:xfrm>
            <a:off x="5334001" y="1503153"/>
            <a:ext cx="3352799" cy="523220"/>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Denmark:  </a:t>
            </a:r>
            <a:r>
              <a:rPr lang="en-US" sz="1400" dirty="0">
                <a:latin typeface="Times New Roman" panose="02020603050405020304" pitchFamily="18" charset="0"/>
                <a:cs typeface="Times New Roman" panose="02020603050405020304" pitchFamily="18" charset="0"/>
              </a:rPr>
              <a:t>New York City to Copenhagen, Denmark. November 13, 1875.</a:t>
            </a:r>
          </a:p>
        </p:txBody>
      </p:sp>
      <p:sp>
        <p:nvSpPr>
          <p:cNvPr id="9" name="TextBox 8">
            <a:extLst>
              <a:ext uri="{FF2B5EF4-FFF2-40B4-BE49-F238E27FC236}">
                <a16:creationId xmlns:a16="http://schemas.microsoft.com/office/drawing/2014/main" id="{6729307E-7E2A-1FC5-1719-E224F7F100FA}"/>
              </a:ext>
            </a:extLst>
          </p:cNvPr>
          <p:cNvSpPr txBox="1"/>
          <p:nvPr/>
        </p:nvSpPr>
        <p:spPr>
          <a:xfrm>
            <a:off x="685800" y="4724400"/>
            <a:ext cx="3276600" cy="523220"/>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Sweden</a:t>
            </a:r>
            <a:r>
              <a:rPr lang="en-US" sz="1400" dirty="0">
                <a:latin typeface="Times New Roman" panose="02020603050405020304" pitchFamily="18" charset="0"/>
                <a:cs typeface="Times New Roman" panose="02020603050405020304" pitchFamily="18" charset="0"/>
              </a:rPr>
              <a:t>: Red Wing , MN  to </a:t>
            </a:r>
            <a:r>
              <a:rPr lang="en-US" sz="1400" dirty="0" err="1">
                <a:latin typeface="Times New Roman" panose="02020603050405020304" pitchFamily="18" charset="0"/>
                <a:cs typeface="Times New Roman" panose="02020603050405020304" pitchFamily="18" charset="0"/>
              </a:rPr>
              <a:t>Trollhattan</a:t>
            </a:r>
            <a:r>
              <a:rPr lang="en-US" sz="1400" dirty="0">
                <a:latin typeface="Times New Roman" panose="02020603050405020304" pitchFamily="18" charset="0"/>
                <a:cs typeface="Times New Roman" panose="02020603050405020304" pitchFamily="18" charset="0"/>
              </a:rPr>
              <a:t>, Sweden. August 4, 1875.</a:t>
            </a:r>
          </a:p>
        </p:txBody>
      </p:sp>
    </p:spTree>
    <p:extLst>
      <p:ext uri="{BB962C8B-B14F-4D97-AF65-F5344CB8AC3E}">
        <p14:creationId xmlns:p14="http://schemas.microsoft.com/office/powerpoint/2010/main" val="8176310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0E54F7-A0FF-334C-B1E3-2E1A881FC8F7}"/>
              </a:ext>
            </a:extLst>
          </p:cNvPr>
          <p:cNvSpPr>
            <a:spLocks noGrp="1"/>
          </p:cNvSpPr>
          <p:nvPr>
            <p:ph type="sldNum" sz="quarter" idx="12"/>
          </p:nvPr>
        </p:nvSpPr>
        <p:spPr/>
        <p:txBody>
          <a:bodyPr/>
          <a:lstStyle/>
          <a:p>
            <a:fld id="{B6F15528-21DE-4FAA-801E-634DDDAF4B2B}" type="slidenum">
              <a:rPr lang="en-US" smtClean="0"/>
              <a:pPr/>
              <a:t>58</a:t>
            </a:fld>
            <a:endParaRPr lang="en-US" dirty="0"/>
          </a:p>
        </p:txBody>
      </p:sp>
      <p:sp>
        <p:nvSpPr>
          <p:cNvPr id="3" name="TextBox 2">
            <a:extLst>
              <a:ext uri="{FF2B5EF4-FFF2-40B4-BE49-F238E27FC236}">
                <a16:creationId xmlns:a16="http://schemas.microsoft.com/office/drawing/2014/main" id="{E9995005-74EB-0C7B-0236-D243FF0C8F1E}"/>
              </a:ext>
            </a:extLst>
          </p:cNvPr>
          <p:cNvSpPr txBox="1"/>
          <p:nvPr/>
        </p:nvSpPr>
        <p:spPr>
          <a:xfrm>
            <a:off x="2743201" y="87390"/>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UPU: Destinations</a:t>
            </a:r>
          </a:p>
        </p:txBody>
      </p:sp>
      <p:pic>
        <p:nvPicPr>
          <p:cNvPr id="5" name="Picture 4">
            <a:extLst>
              <a:ext uri="{FF2B5EF4-FFF2-40B4-BE49-F238E27FC236}">
                <a16:creationId xmlns:a16="http://schemas.microsoft.com/office/drawing/2014/main" id="{CD7E9A2C-3E00-4274-B612-5124A12FA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657131"/>
            <a:ext cx="4504949"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B9F34158-B064-F8BA-7F59-36389860D7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0" y="3795712"/>
            <a:ext cx="4732544" cy="2743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4786481C-EF93-6450-267F-C5C207B4D00A}"/>
              </a:ext>
            </a:extLst>
          </p:cNvPr>
          <p:cNvSpPr txBox="1"/>
          <p:nvPr/>
        </p:nvSpPr>
        <p:spPr>
          <a:xfrm>
            <a:off x="5334001" y="1503153"/>
            <a:ext cx="3352799" cy="523220"/>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Scotland: </a:t>
            </a:r>
            <a:r>
              <a:rPr lang="en-US" sz="1400" dirty="0">
                <a:latin typeface="Times New Roman" panose="02020603050405020304" pitchFamily="18" charset="0"/>
                <a:cs typeface="Times New Roman" panose="02020603050405020304" pitchFamily="18" charset="0"/>
              </a:rPr>
              <a:t>Mt Zion, VA to Edinberg, Scotland. February 3, 1877.</a:t>
            </a:r>
          </a:p>
        </p:txBody>
      </p:sp>
      <p:sp>
        <p:nvSpPr>
          <p:cNvPr id="9" name="TextBox 8">
            <a:extLst>
              <a:ext uri="{FF2B5EF4-FFF2-40B4-BE49-F238E27FC236}">
                <a16:creationId xmlns:a16="http://schemas.microsoft.com/office/drawing/2014/main" id="{937ED2F5-FE21-7F5E-FF2C-0781AB5F26B6}"/>
              </a:ext>
            </a:extLst>
          </p:cNvPr>
          <p:cNvSpPr txBox="1"/>
          <p:nvPr/>
        </p:nvSpPr>
        <p:spPr>
          <a:xfrm>
            <a:off x="533400" y="4343400"/>
            <a:ext cx="3352799" cy="954107"/>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Poland: </a:t>
            </a:r>
            <a:r>
              <a:rPr lang="en-US" sz="1400" dirty="0">
                <a:latin typeface="Times New Roman" panose="02020603050405020304" pitchFamily="18" charset="0"/>
                <a:cs typeface="Times New Roman" panose="02020603050405020304" pitchFamily="18" charset="0"/>
              </a:rPr>
              <a:t>Titusville, PA to </a:t>
            </a:r>
            <a:r>
              <a:rPr lang="en-US" sz="1400" dirty="0" err="1">
                <a:latin typeface="Times New Roman" panose="02020603050405020304" pitchFamily="18" charset="0"/>
                <a:cs typeface="Times New Roman" panose="02020603050405020304" pitchFamily="18" charset="0"/>
              </a:rPr>
              <a:t>Soldau</a:t>
            </a:r>
            <a:r>
              <a:rPr lang="en-US" sz="1400" dirty="0">
                <a:latin typeface="Times New Roman" panose="02020603050405020304" pitchFamily="18" charset="0"/>
                <a:cs typeface="Times New Roman" panose="02020603050405020304" pitchFamily="18" charset="0"/>
              </a:rPr>
              <a:t>, Prussia which is now </a:t>
            </a:r>
            <a:r>
              <a:rPr lang="en-US" sz="1400" dirty="0" err="1">
                <a:latin typeface="Times New Roman" panose="02020603050405020304" pitchFamily="18" charset="0"/>
                <a:cs typeface="Times New Roman" panose="02020603050405020304" pitchFamily="18" charset="0"/>
              </a:rPr>
              <a:t>Dzialdowo</a:t>
            </a:r>
            <a:r>
              <a:rPr lang="en-US" sz="1400" dirty="0">
                <a:latin typeface="Times New Roman" panose="02020603050405020304" pitchFamily="18" charset="0"/>
                <a:cs typeface="Times New Roman" panose="02020603050405020304" pitchFamily="18" charset="0"/>
              </a:rPr>
              <a:t>, Poland. July 6, 1875. Early UPU usage. Message in Hebrew. </a:t>
            </a:r>
          </a:p>
        </p:txBody>
      </p:sp>
    </p:spTree>
    <p:extLst>
      <p:ext uri="{BB962C8B-B14F-4D97-AF65-F5344CB8AC3E}">
        <p14:creationId xmlns:p14="http://schemas.microsoft.com/office/powerpoint/2010/main" val="1722553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8D9DD-3D21-EFC9-2D4E-9C45B0820012}"/>
              </a:ext>
            </a:extLst>
          </p:cNvPr>
          <p:cNvSpPr>
            <a:spLocks noGrp="1"/>
          </p:cNvSpPr>
          <p:nvPr>
            <p:ph type="sldNum" sz="quarter" idx="12"/>
          </p:nvPr>
        </p:nvSpPr>
        <p:spPr/>
        <p:txBody>
          <a:bodyPr/>
          <a:lstStyle/>
          <a:p>
            <a:fld id="{B6F15528-21DE-4FAA-801E-634DDDAF4B2B}" type="slidenum">
              <a:rPr lang="en-US" smtClean="0"/>
              <a:pPr/>
              <a:t>59</a:t>
            </a:fld>
            <a:endParaRPr lang="en-US" dirty="0"/>
          </a:p>
        </p:txBody>
      </p:sp>
      <p:sp>
        <p:nvSpPr>
          <p:cNvPr id="5" name="TextBox 4">
            <a:extLst>
              <a:ext uri="{FF2B5EF4-FFF2-40B4-BE49-F238E27FC236}">
                <a16:creationId xmlns:a16="http://schemas.microsoft.com/office/drawing/2014/main" id="{CCC9B4AC-5BB0-65BB-BDA8-ECBCAE4BEFBD}"/>
              </a:ext>
            </a:extLst>
          </p:cNvPr>
          <p:cNvSpPr txBox="1"/>
          <p:nvPr/>
        </p:nvSpPr>
        <p:spPr>
          <a:xfrm>
            <a:off x="2438400" y="118683"/>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UPU: Destinations</a:t>
            </a:r>
          </a:p>
        </p:txBody>
      </p:sp>
      <p:pic>
        <p:nvPicPr>
          <p:cNvPr id="7" name="Picture 6">
            <a:extLst>
              <a:ext uri="{FF2B5EF4-FFF2-40B4-BE49-F238E27FC236}">
                <a16:creationId xmlns:a16="http://schemas.microsoft.com/office/drawing/2014/main" id="{53822D08-5EE4-CD63-F213-7455DE312B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543" y="791959"/>
            <a:ext cx="8153400" cy="47307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a16="http://schemas.microsoft.com/office/drawing/2014/main" id="{A829E61D-828F-5498-918D-3130BD2A1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5023237"/>
            <a:ext cx="1447800" cy="1643194"/>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50C756A7-96A5-FAAD-F078-055E9C0E6D9B}"/>
              </a:ext>
            </a:extLst>
          </p:cNvPr>
          <p:cNvSpPr txBox="1"/>
          <p:nvPr/>
        </p:nvSpPr>
        <p:spPr>
          <a:xfrm>
            <a:off x="2590800" y="5734308"/>
            <a:ext cx="43434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Medina, NY to St Petersburg , Russia. September 6, 1875</a:t>
            </a:r>
            <a:r>
              <a:rPr lang="en-US" sz="1400" b="1"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     Only known first issue US postal card to Russia.</a:t>
            </a:r>
          </a:p>
        </p:txBody>
      </p:sp>
    </p:spTree>
    <p:extLst>
      <p:ext uri="{BB962C8B-B14F-4D97-AF65-F5344CB8AC3E}">
        <p14:creationId xmlns:p14="http://schemas.microsoft.com/office/powerpoint/2010/main" val="37222671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94B24B-1D4A-77BF-B8D6-8F3F969122E3}"/>
              </a:ext>
            </a:extLst>
          </p:cNvPr>
          <p:cNvSpPr>
            <a:spLocks noGrp="1"/>
          </p:cNvSpPr>
          <p:nvPr>
            <p:ph type="sldNum" sz="quarter" idx="12"/>
          </p:nvPr>
        </p:nvSpPr>
        <p:spPr/>
        <p:txBody>
          <a:bodyPr/>
          <a:lstStyle/>
          <a:p>
            <a:fld id="{B6F15528-21DE-4FAA-801E-634DDDAF4B2B}" type="slidenum">
              <a:rPr lang="en-US" smtClean="0"/>
              <a:pPr/>
              <a:t>60</a:t>
            </a:fld>
            <a:endParaRPr lang="en-US" dirty="0"/>
          </a:p>
        </p:txBody>
      </p:sp>
      <p:sp>
        <p:nvSpPr>
          <p:cNvPr id="3" name="TextBox 2">
            <a:extLst>
              <a:ext uri="{FF2B5EF4-FFF2-40B4-BE49-F238E27FC236}">
                <a16:creationId xmlns:a16="http://schemas.microsoft.com/office/drawing/2014/main" id="{93D4431B-3AB6-D9C1-6998-83540C0B59B2}"/>
              </a:ext>
            </a:extLst>
          </p:cNvPr>
          <p:cNvSpPr txBox="1"/>
          <p:nvPr/>
        </p:nvSpPr>
        <p:spPr>
          <a:xfrm>
            <a:off x="2633225" y="176363"/>
            <a:ext cx="3657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UPU: Due</a:t>
            </a:r>
          </a:p>
        </p:txBody>
      </p:sp>
      <p:pic>
        <p:nvPicPr>
          <p:cNvPr id="5" name="Picture 4">
            <a:extLst>
              <a:ext uri="{FF2B5EF4-FFF2-40B4-BE49-F238E27FC236}">
                <a16:creationId xmlns:a16="http://schemas.microsoft.com/office/drawing/2014/main" id="{B5FD7006-AFB6-D926-93AC-B9885034CE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0842" y="740126"/>
            <a:ext cx="7400050" cy="448898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TextBox 5">
            <a:extLst>
              <a:ext uri="{FF2B5EF4-FFF2-40B4-BE49-F238E27FC236}">
                <a16:creationId xmlns:a16="http://schemas.microsoft.com/office/drawing/2014/main" id="{59ED93CD-A73E-2108-94EF-CD18DCABDD3A}"/>
              </a:ext>
            </a:extLst>
          </p:cNvPr>
          <p:cNvSpPr txBox="1"/>
          <p:nvPr/>
        </p:nvSpPr>
        <p:spPr>
          <a:xfrm>
            <a:off x="835192" y="5584805"/>
            <a:ext cx="7505700" cy="95410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New York to Dresden, Germany January 1,1886. Short paid 1c . UPU rules required that the deficiency in the rate be doubled when  collected from the recipient. Due 5 centimes in New York = 1c US.  Marked due 10 </a:t>
            </a:r>
            <a:r>
              <a:rPr lang="en-US" sz="1400" dirty="0" err="1">
                <a:latin typeface="Times New Roman" panose="02020603050405020304" pitchFamily="18" charset="0"/>
                <a:cs typeface="Times New Roman" panose="02020603050405020304" pitchFamily="18" charset="0"/>
              </a:rPr>
              <a:t>Pfenning</a:t>
            </a:r>
            <a:r>
              <a:rPr lang="en-US" sz="1400" dirty="0">
                <a:latin typeface="Times New Roman" panose="02020603050405020304" pitchFamily="18" charset="0"/>
                <a:cs typeface="Times New Roman" panose="02020603050405020304" pitchFamily="18" charset="0"/>
              </a:rPr>
              <a:t>  to the recipient, double the deficiency . 10 </a:t>
            </a:r>
            <a:r>
              <a:rPr lang="en-US" sz="1400" dirty="0" err="1">
                <a:latin typeface="Times New Roman" panose="02020603050405020304" pitchFamily="18" charset="0"/>
                <a:cs typeface="Times New Roman" panose="02020603050405020304" pitchFamily="18" charset="0"/>
              </a:rPr>
              <a:t>Pfenning</a:t>
            </a:r>
            <a:r>
              <a:rPr lang="en-US" sz="1400" dirty="0">
                <a:latin typeface="Times New Roman" panose="02020603050405020304" pitchFamily="18" charset="0"/>
                <a:cs typeface="Times New Roman" panose="02020603050405020304" pitchFamily="18" charset="0"/>
              </a:rPr>
              <a:t> =  10 centimes = 2c US. Late but legitimate use.</a:t>
            </a:r>
          </a:p>
        </p:txBody>
      </p:sp>
    </p:spTree>
    <p:extLst>
      <p:ext uri="{BB962C8B-B14F-4D97-AF65-F5344CB8AC3E}">
        <p14:creationId xmlns:p14="http://schemas.microsoft.com/office/powerpoint/2010/main" val="14317582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65F223-1EFF-9E08-964C-A15C204F7A6D}"/>
              </a:ext>
            </a:extLst>
          </p:cNvPr>
          <p:cNvSpPr>
            <a:spLocks noGrp="1"/>
          </p:cNvSpPr>
          <p:nvPr>
            <p:ph type="sldNum" sz="quarter" idx="12"/>
          </p:nvPr>
        </p:nvSpPr>
        <p:spPr/>
        <p:txBody>
          <a:bodyPr/>
          <a:lstStyle/>
          <a:p>
            <a:fld id="{B6F15528-21DE-4FAA-801E-634DDDAF4B2B}" type="slidenum">
              <a:rPr lang="en-US" smtClean="0"/>
              <a:pPr/>
              <a:t>61</a:t>
            </a:fld>
            <a:endParaRPr lang="en-US" dirty="0"/>
          </a:p>
        </p:txBody>
      </p:sp>
      <p:sp>
        <p:nvSpPr>
          <p:cNvPr id="3" name="TextBox 2">
            <a:extLst>
              <a:ext uri="{FF2B5EF4-FFF2-40B4-BE49-F238E27FC236}">
                <a16:creationId xmlns:a16="http://schemas.microsoft.com/office/drawing/2014/main" id="{913D0240-533C-A917-8522-E330DA7C3C69}"/>
              </a:ext>
            </a:extLst>
          </p:cNvPr>
          <p:cNvSpPr txBox="1"/>
          <p:nvPr/>
        </p:nvSpPr>
        <p:spPr>
          <a:xfrm>
            <a:off x="2438400" y="191569"/>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Supplementary Mail</a:t>
            </a:r>
          </a:p>
        </p:txBody>
      </p:sp>
      <p:pic>
        <p:nvPicPr>
          <p:cNvPr id="5" name="Picture 4">
            <a:extLst>
              <a:ext uri="{FF2B5EF4-FFF2-40B4-BE49-F238E27FC236}">
                <a16:creationId xmlns:a16="http://schemas.microsoft.com/office/drawing/2014/main" id="{614370A4-E1ED-F4F4-123B-DB2ED197C9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68" y="814057"/>
            <a:ext cx="7874863" cy="4572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DA3F1846-354F-7C81-57CF-A61B43AC688F}"/>
              </a:ext>
            </a:extLst>
          </p:cNvPr>
          <p:cNvSpPr txBox="1"/>
          <p:nvPr/>
        </p:nvSpPr>
        <p:spPr>
          <a:xfrm>
            <a:off x="1447800" y="5595166"/>
            <a:ext cx="6695038" cy="95410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“New York Sup Paid ” to Bavaria October 7, 1875.  Supplementary mail were letters and postal cards that were posted in the New York Post office and put in special bags for a trans Atlantic voyage after the regular ship mailbags have been sealed. Rate was twice the 2c UPU rate. </a:t>
            </a:r>
            <a:r>
              <a:rPr lang="en-US" sz="1400" b="1" dirty="0">
                <a:latin typeface="Times New Roman" panose="02020603050405020304" pitchFamily="18" charset="0"/>
                <a:cs typeface="Times New Roman" panose="02020603050405020304" pitchFamily="18" charset="0"/>
              </a:rPr>
              <a:t>One of three usages reported on the first issue postal card.</a:t>
            </a:r>
          </a:p>
        </p:txBody>
      </p:sp>
    </p:spTree>
    <p:extLst>
      <p:ext uri="{BB962C8B-B14F-4D97-AF65-F5344CB8AC3E}">
        <p14:creationId xmlns:p14="http://schemas.microsoft.com/office/powerpoint/2010/main" val="4606025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40EFAB-6188-E1F5-036B-6D86DACB0D38}"/>
              </a:ext>
            </a:extLst>
          </p:cNvPr>
          <p:cNvSpPr>
            <a:spLocks noGrp="1"/>
          </p:cNvSpPr>
          <p:nvPr>
            <p:ph type="sldNum" sz="quarter" idx="12"/>
          </p:nvPr>
        </p:nvSpPr>
        <p:spPr/>
        <p:txBody>
          <a:bodyPr/>
          <a:lstStyle/>
          <a:p>
            <a:fld id="{B6F15528-21DE-4FAA-801E-634DDDAF4B2B}" type="slidenum">
              <a:rPr lang="en-US" smtClean="0"/>
              <a:pPr/>
              <a:t>62</a:t>
            </a:fld>
            <a:endParaRPr lang="en-US" dirty="0"/>
          </a:p>
        </p:txBody>
      </p:sp>
      <p:sp>
        <p:nvSpPr>
          <p:cNvPr id="3" name="TextBox 2">
            <a:extLst>
              <a:ext uri="{FF2B5EF4-FFF2-40B4-BE49-F238E27FC236}">
                <a16:creationId xmlns:a16="http://schemas.microsoft.com/office/drawing/2014/main" id="{D85E222F-A9B9-92C3-BC4A-548CA9A4C2AC}"/>
              </a:ext>
            </a:extLst>
          </p:cNvPr>
          <p:cNvSpPr txBox="1"/>
          <p:nvPr/>
        </p:nvSpPr>
        <p:spPr>
          <a:xfrm>
            <a:off x="2438400" y="191569"/>
            <a:ext cx="3962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Cancellations</a:t>
            </a:r>
          </a:p>
        </p:txBody>
      </p:sp>
      <p:sp>
        <p:nvSpPr>
          <p:cNvPr id="4" name="TextBox 3">
            <a:extLst>
              <a:ext uri="{FF2B5EF4-FFF2-40B4-BE49-F238E27FC236}">
                <a16:creationId xmlns:a16="http://schemas.microsoft.com/office/drawing/2014/main" id="{27D1C200-FB3A-AC2E-19B8-E0C435371321}"/>
              </a:ext>
            </a:extLst>
          </p:cNvPr>
          <p:cNvSpPr txBox="1"/>
          <p:nvPr/>
        </p:nvSpPr>
        <p:spPr>
          <a:xfrm>
            <a:off x="952500" y="641175"/>
            <a:ext cx="7239000"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Banknote stamp era occurred from 1870 – 1894. During this time the number of post offices doubled and the introduction of postal cards increase the volume of mail. The vast scope and variety of cancellations make the postal card well suited and popular to collect cancels. </a:t>
            </a:r>
          </a:p>
        </p:txBody>
      </p:sp>
      <p:pic>
        <p:nvPicPr>
          <p:cNvPr id="10" name="Picture 9">
            <a:extLst>
              <a:ext uri="{FF2B5EF4-FFF2-40B4-BE49-F238E27FC236}">
                <a16:creationId xmlns:a16="http://schemas.microsoft.com/office/drawing/2014/main" id="{8108B0A8-A176-301D-A1E7-62B1D3C809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7893" y="1568288"/>
            <a:ext cx="2338907" cy="1463040"/>
          </a:xfrm>
          <a:prstGeom prst="rect">
            <a:avLst/>
          </a:prstGeom>
        </p:spPr>
      </p:pic>
      <p:pic>
        <p:nvPicPr>
          <p:cNvPr id="12" name="Picture 11">
            <a:extLst>
              <a:ext uri="{FF2B5EF4-FFF2-40B4-BE49-F238E27FC236}">
                <a16:creationId xmlns:a16="http://schemas.microsoft.com/office/drawing/2014/main" id="{F3796341-91E0-DFC7-736C-0B82651D42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6524" y="3241821"/>
            <a:ext cx="2360276" cy="1463040"/>
          </a:xfrm>
          <a:prstGeom prst="rect">
            <a:avLst/>
          </a:prstGeom>
        </p:spPr>
      </p:pic>
      <p:pic>
        <p:nvPicPr>
          <p:cNvPr id="14" name="Picture 13">
            <a:extLst>
              <a:ext uri="{FF2B5EF4-FFF2-40B4-BE49-F238E27FC236}">
                <a16:creationId xmlns:a16="http://schemas.microsoft.com/office/drawing/2014/main" id="{654E569F-F610-81AB-275D-DD340BD916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8297" y="4965084"/>
            <a:ext cx="3165006" cy="1645920"/>
          </a:xfrm>
          <a:prstGeom prst="rect">
            <a:avLst/>
          </a:prstGeom>
        </p:spPr>
      </p:pic>
      <p:pic>
        <p:nvPicPr>
          <p:cNvPr id="16" name="Picture 15">
            <a:extLst>
              <a:ext uri="{FF2B5EF4-FFF2-40B4-BE49-F238E27FC236}">
                <a16:creationId xmlns:a16="http://schemas.microsoft.com/office/drawing/2014/main" id="{110B3803-BDD5-1906-5DEB-B646A43551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000" y="4965084"/>
            <a:ext cx="3045898" cy="1645920"/>
          </a:xfrm>
          <a:prstGeom prst="rect">
            <a:avLst/>
          </a:prstGeom>
        </p:spPr>
      </p:pic>
      <p:pic>
        <p:nvPicPr>
          <p:cNvPr id="17" name="Picture 16">
            <a:extLst>
              <a:ext uri="{FF2B5EF4-FFF2-40B4-BE49-F238E27FC236}">
                <a16:creationId xmlns:a16="http://schemas.microsoft.com/office/drawing/2014/main" id="{2489C752-DB8C-4BF8-85E6-806407A2A5AD}"/>
              </a:ext>
            </a:extLst>
          </p:cNvPr>
          <p:cNvPicPr>
            <a:picLocks noChangeAspect="1"/>
          </p:cNvPicPr>
          <p:nvPr/>
        </p:nvPicPr>
        <p:blipFill>
          <a:blip r:embed="rId7" cstate="print"/>
          <a:stretch>
            <a:fillRect/>
          </a:stretch>
        </p:blipFill>
        <p:spPr>
          <a:xfrm>
            <a:off x="609600" y="1594130"/>
            <a:ext cx="5188526" cy="302103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3798210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3F06BA-5A00-BA7C-C26C-38DF539A5BAE}"/>
              </a:ext>
            </a:extLst>
          </p:cNvPr>
          <p:cNvSpPr>
            <a:spLocks noGrp="1"/>
          </p:cNvSpPr>
          <p:nvPr>
            <p:ph type="sldNum" sz="quarter" idx="12"/>
          </p:nvPr>
        </p:nvSpPr>
        <p:spPr/>
        <p:txBody>
          <a:bodyPr/>
          <a:lstStyle/>
          <a:p>
            <a:fld id="{B6F15528-21DE-4FAA-801E-634DDDAF4B2B}" type="slidenum">
              <a:rPr lang="en-US" smtClean="0"/>
              <a:pPr/>
              <a:t>63</a:t>
            </a:fld>
            <a:endParaRPr lang="en-US" dirty="0"/>
          </a:p>
        </p:txBody>
      </p:sp>
      <p:sp>
        <p:nvSpPr>
          <p:cNvPr id="3" name="TextBox 2">
            <a:extLst>
              <a:ext uri="{FF2B5EF4-FFF2-40B4-BE49-F238E27FC236}">
                <a16:creationId xmlns:a16="http://schemas.microsoft.com/office/drawing/2014/main" id="{FCB46AB1-768E-BB60-06AA-BC3E599F68FE}"/>
              </a:ext>
            </a:extLst>
          </p:cNvPr>
          <p:cNvSpPr txBox="1"/>
          <p:nvPr/>
        </p:nvSpPr>
        <p:spPr>
          <a:xfrm>
            <a:off x="2438400" y="191569"/>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Fancy Cancellations</a:t>
            </a:r>
          </a:p>
        </p:txBody>
      </p:sp>
      <p:pic>
        <p:nvPicPr>
          <p:cNvPr id="7" name="Picture 6">
            <a:extLst>
              <a:ext uri="{FF2B5EF4-FFF2-40B4-BE49-F238E27FC236}">
                <a16:creationId xmlns:a16="http://schemas.microsoft.com/office/drawing/2014/main" id="{D4711DA2-8029-4208-45A7-82A251C79C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179" y="5019311"/>
            <a:ext cx="2975177" cy="1645920"/>
          </a:xfrm>
          <a:prstGeom prst="rect">
            <a:avLst/>
          </a:prstGeom>
        </p:spPr>
      </p:pic>
      <p:pic>
        <p:nvPicPr>
          <p:cNvPr id="9" name="Picture 8">
            <a:extLst>
              <a:ext uri="{FF2B5EF4-FFF2-40B4-BE49-F238E27FC236}">
                <a16:creationId xmlns:a16="http://schemas.microsoft.com/office/drawing/2014/main" id="{264A3E29-AF70-BC46-6EA2-C3C698C7CD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5913" y="978625"/>
            <a:ext cx="2251800" cy="1645920"/>
          </a:xfrm>
          <a:prstGeom prst="rect">
            <a:avLst/>
          </a:prstGeom>
        </p:spPr>
      </p:pic>
      <p:pic>
        <p:nvPicPr>
          <p:cNvPr id="11" name="Picture 10">
            <a:extLst>
              <a:ext uri="{FF2B5EF4-FFF2-40B4-BE49-F238E27FC236}">
                <a16:creationId xmlns:a16="http://schemas.microsoft.com/office/drawing/2014/main" id="{DF64B163-3E64-CDAC-8311-51753715E5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600" y="2998968"/>
            <a:ext cx="2499494" cy="1645920"/>
          </a:xfrm>
          <a:prstGeom prst="rect">
            <a:avLst/>
          </a:prstGeom>
        </p:spPr>
      </p:pic>
      <p:pic>
        <p:nvPicPr>
          <p:cNvPr id="13" name="Picture 12">
            <a:extLst>
              <a:ext uri="{FF2B5EF4-FFF2-40B4-BE49-F238E27FC236}">
                <a16:creationId xmlns:a16="http://schemas.microsoft.com/office/drawing/2014/main" id="{60516F4F-0F5F-1C17-C981-80D6F362B9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66509" y="2949936"/>
            <a:ext cx="2506981" cy="1645920"/>
          </a:xfrm>
          <a:prstGeom prst="rect">
            <a:avLst/>
          </a:prstGeom>
        </p:spPr>
      </p:pic>
      <p:pic>
        <p:nvPicPr>
          <p:cNvPr id="15" name="Picture 14">
            <a:extLst>
              <a:ext uri="{FF2B5EF4-FFF2-40B4-BE49-F238E27FC236}">
                <a16:creationId xmlns:a16="http://schemas.microsoft.com/office/drawing/2014/main" id="{854AA9F2-0324-FFD0-9207-0000E7DB74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600" y="978625"/>
            <a:ext cx="2706781" cy="1645920"/>
          </a:xfrm>
          <a:prstGeom prst="rect">
            <a:avLst/>
          </a:prstGeom>
        </p:spPr>
      </p:pic>
      <p:pic>
        <p:nvPicPr>
          <p:cNvPr id="17" name="Picture 16">
            <a:extLst>
              <a:ext uri="{FF2B5EF4-FFF2-40B4-BE49-F238E27FC236}">
                <a16:creationId xmlns:a16="http://schemas.microsoft.com/office/drawing/2014/main" id="{3E6C72F6-FAE0-1C89-92C2-C1617C612FE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8252" y="978625"/>
            <a:ext cx="2579369" cy="1645920"/>
          </a:xfrm>
          <a:prstGeom prst="rect">
            <a:avLst/>
          </a:prstGeom>
        </p:spPr>
      </p:pic>
      <p:pic>
        <p:nvPicPr>
          <p:cNvPr id="19" name="Picture 18">
            <a:extLst>
              <a:ext uri="{FF2B5EF4-FFF2-40B4-BE49-F238E27FC236}">
                <a16:creationId xmlns:a16="http://schemas.microsoft.com/office/drawing/2014/main" id="{11EEF88D-0EE1-FF34-F0C7-609ACB81C54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14028" y="2998968"/>
            <a:ext cx="2401107" cy="1645920"/>
          </a:xfrm>
          <a:prstGeom prst="rect">
            <a:avLst/>
          </a:prstGeom>
        </p:spPr>
      </p:pic>
      <p:pic>
        <p:nvPicPr>
          <p:cNvPr id="21" name="Picture 20">
            <a:extLst>
              <a:ext uri="{FF2B5EF4-FFF2-40B4-BE49-F238E27FC236}">
                <a16:creationId xmlns:a16="http://schemas.microsoft.com/office/drawing/2014/main" id="{6EF98960-56BF-2F05-40B3-2EA5CB472D3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99455" y="4949739"/>
            <a:ext cx="2665587" cy="1645920"/>
          </a:xfrm>
          <a:prstGeom prst="rect">
            <a:avLst/>
          </a:prstGeom>
        </p:spPr>
      </p:pic>
      <p:pic>
        <p:nvPicPr>
          <p:cNvPr id="23" name="Picture 22">
            <a:extLst>
              <a:ext uri="{FF2B5EF4-FFF2-40B4-BE49-F238E27FC236}">
                <a16:creationId xmlns:a16="http://schemas.microsoft.com/office/drawing/2014/main" id="{DA2D524A-8EAB-81AA-6227-0CEB459B6D7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674" y="5019311"/>
            <a:ext cx="2105406" cy="1648206"/>
          </a:xfrm>
          <a:prstGeom prst="rect">
            <a:avLst/>
          </a:prstGeom>
        </p:spPr>
      </p:pic>
    </p:spTree>
    <p:extLst>
      <p:ext uri="{BB962C8B-B14F-4D97-AF65-F5344CB8AC3E}">
        <p14:creationId xmlns:p14="http://schemas.microsoft.com/office/powerpoint/2010/main" val="1926076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C84581-0625-9E25-E561-14E24D9F6638}"/>
              </a:ext>
            </a:extLst>
          </p:cNvPr>
          <p:cNvSpPr>
            <a:spLocks noGrp="1"/>
          </p:cNvSpPr>
          <p:nvPr>
            <p:ph type="sldNum" sz="quarter" idx="12"/>
          </p:nvPr>
        </p:nvSpPr>
        <p:spPr/>
        <p:txBody>
          <a:bodyPr/>
          <a:lstStyle/>
          <a:p>
            <a:fld id="{B6F15528-21DE-4FAA-801E-634DDDAF4B2B}" type="slidenum">
              <a:rPr lang="en-US" smtClean="0"/>
              <a:pPr/>
              <a:t>64</a:t>
            </a:fld>
            <a:endParaRPr lang="en-US" dirty="0"/>
          </a:p>
        </p:txBody>
      </p:sp>
      <p:sp>
        <p:nvSpPr>
          <p:cNvPr id="3" name="TextBox 2">
            <a:extLst>
              <a:ext uri="{FF2B5EF4-FFF2-40B4-BE49-F238E27FC236}">
                <a16:creationId xmlns:a16="http://schemas.microsoft.com/office/drawing/2014/main" id="{54CBEEF4-D52E-C766-D7F8-CB0549AD9790}"/>
              </a:ext>
            </a:extLst>
          </p:cNvPr>
          <p:cNvSpPr txBox="1"/>
          <p:nvPr/>
        </p:nvSpPr>
        <p:spPr>
          <a:xfrm>
            <a:off x="2514600" y="283170"/>
            <a:ext cx="426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Letter Cancels</a:t>
            </a:r>
          </a:p>
        </p:txBody>
      </p:sp>
      <p:pic>
        <p:nvPicPr>
          <p:cNvPr id="5" name="Picture 4">
            <a:extLst>
              <a:ext uri="{FF2B5EF4-FFF2-40B4-BE49-F238E27FC236}">
                <a16:creationId xmlns:a16="http://schemas.microsoft.com/office/drawing/2014/main" id="{1AA86578-DBE8-6527-0580-CD2ED9C8F6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403" y="838200"/>
            <a:ext cx="2822255" cy="1645920"/>
          </a:xfrm>
          <a:prstGeom prst="rect">
            <a:avLst/>
          </a:prstGeom>
        </p:spPr>
      </p:pic>
      <p:pic>
        <p:nvPicPr>
          <p:cNvPr id="7" name="Picture 6">
            <a:extLst>
              <a:ext uri="{FF2B5EF4-FFF2-40B4-BE49-F238E27FC236}">
                <a16:creationId xmlns:a16="http://schemas.microsoft.com/office/drawing/2014/main" id="{61A73BE3-4C28-6FEC-1E88-34CA16538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200" y="876302"/>
            <a:ext cx="2869435" cy="1645920"/>
          </a:xfrm>
          <a:prstGeom prst="rect">
            <a:avLst/>
          </a:prstGeom>
        </p:spPr>
      </p:pic>
      <p:pic>
        <p:nvPicPr>
          <p:cNvPr id="9" name="Picture 8">
            <a:extLst>
              <a:ext uri="{FF2B5EF4-FFF2-40B4-BE49-F238E27FC236}">
                <a16:creationId xmlns:a16="http://schemas.microsoft.com/office/drawing/2014/main" id="{F52E28D0-4E4F-1AAC-6004-66C2FC2572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7295" y="859737"/>
            <a:ext cx="2508590" cy="1645920"/>
          </a:xfrm>
          <a:prstGeom prst="rect">
            <a:avLst/>
          </a:prstGeom>
        </p:spPr>
      </p:pic>
      <p:pic>
        <p:nvPicPr>
          <p:cNvPr id="11" name="Picture 10">
            <a:extLst>
              <a:ext uri="{FF2B5EF4-FFF2-40B4-BE49-F238E27FC236}">
                <a16:creationId xmlns:a16="http://schemas.microsoft.com/office/drawing/2014/main" id="{B3C220AD-64A3-5BF1-50F0-083A900307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16" y="2727961"/>
            <a:ext cx="2635163" cy="1645920"/>
          </a:xfrm>
          <a:prstGeom prst="rect">
            <a:avLst/>
          </a:prstGeom>
        </p:spPr>
      </p:pic>
      <p:pic>
        <p:nvPicPr>
          <p:cNvPr id="13" name="Picture 12">
            <a:extLst>
              <a:ext uri="{FF2B5EF4-FFF2-40B4-BE49-F238E27FC236}">
                <a16:creationId xmlns:a16="http://schemas.microsoft.com/office/drawing/2014/main" id="{F0F006CC-24BD-8D39-ADCD-928BEC6110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05200" y="2727961"/>
            <a:ext cx="2651760" cy="1645920"/>
          </a:xfrm>
          <a:prstGeom prst="rect">
            <a:avLst/>
          </a:prstGeom>
        </p:spPr>
      </p:pic>
      <p:pic>
        <p:nvPicPr>
          <p:cNvPr id="15" name="Picture 14">
            <a:extLst>
              <a:ext uri="{FF2B5EF4-FFF2-40B4-BE49-F238E27FC236}">
                <a16:creationId xmlns:a16="http://schemas.microsoft.com/office/drawing/2014/main" id="{C75306DF-6E84-C3E9-67AC-72B735FD6F5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37295" y="2743864"/>
            <a:ext cx="2489389" cy="1645920"/>
          </a:xfrm>
          <a:prstGeom prst="rect">
            <a:avLst/>
          </a:prstGeom>
        </p:spPr>
      </p:pic>
      <p:pic>
        <p:nvPicPr>
          <p:cNvPr id="6" name="Picture 5">
            <a:extLst>
              <a:ext uri="{FF2B5EF4-FFF2-40B4-BE49-F238E27FC236}">
                <a16:creationId xmlns:a16="http://schemas.microsoft.com/office/drawing/2014/main" id="{1EFF776D-E3FA-9371-0A43-B6AE2E5D7E6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2416" y="4818380"/>
            <a:ext cx="2740357" cy="1645920"/>
          </a:xfrm>
          <a:prstGeom prst="rect">
            <a:avLst/>
          </a:prstGeom>
        </p:spPr>
      </p:pic>
      <p:pic>
        <p:nvPicPr>
          <p:cNvPr id="10" name="Picture 9">
            <a:extLst>
              <a:ext uri="{FF2B5EF4-FFF2-40B4-BE49-F238E27FC236}">
                <a16:creationId xmlns:a16="http://schemas.microsoft.com/office/drawing/2014/main" id="{986409C4-04FA-6B1F-1CD8-415BDB2F5A8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63691" y="4892992"/>
            <a:ext cx="2769017" cy="1645920"/>
          </a:xfrm>
          <a:prstGeom prst="rect">
            <a:avLst/>
          </a:prstGeom>
        </p:spPr>
      </p:pic>
      <p:pic>
        <p:nvPicPr>
          <p:cNvPr id="14" name="Picture 13">
            <a:extLst>
              <a:ext uri="{FF2B5EF4-FFF2-40B4-BE49-F238E27FC236}">
                <a16:creationId xmlns:a16="http://schemas.microsoft.com/office/drawing/2014/main" id="{08DD85FA-E938-DC18-32A5-AEADE89E2B8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73626" y="4869138"/>
            <a:ext cx="2664420" cy="1645920"/>
          </a:xfrm>
          <a:prstGeom prst="rect">
            <a:avLst/>
          </a:prstGeom>
        </p:spPr>
      </p:pic>
    </p:spTree>
    <p:extLst>
      <p:ext uri="{BB962C8B-B14F-4D97-AF65-F5344CB8AC3E}">
        <p14:creationId xmlns:p14="http://schemas.microsoft.com/office/powerpoint/2010/main" val="4000583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A66FDE-BDD6-1AE5-2E6F-80595D120460}"/>
              </a:ext>
            </a:extLst>
          </p:cNvPr>
          <p:cNvSpPr>
            <a:spLocks noGrp="1"/>
          </p:cNvSpPr>
          <p:nvPr>
            <p:ph type="sldNum" sz="quarter" idx="12"/>
          </p:nvPr>
        </p:nvSpPr>
        <p:spPr/>
        <p:txBody>
          <a:bodyPr/>
          <a:lstStyle/>
          <a:p>
            <a:fld id="{B6F15528-21DE-4FAA-801E-634DDDAF4B2B}" type="slidenum">
              <a:rPr lang="en-US" smtClean="0"/>
              <a:pPr/>
              <a:t>65</a:t>
            </a:fld>
            <a:endParaRPr lang="en-US" dirty="0"/>
          </a:p>
        </p:txBody>
      </p:sp>
      <p:sp>
        <p:nvSpPr>
          <p:cNvPr id="3" name="TextBox 2">
            <a:extLst>
              <a:ext uri="{FF2B5EF4-FFF2-40B4-BE49-F238E27FC236}">
                <a16:creationId xmlns:a16="http://schemas.microsoft.com/office/drawing/2014/main" id="{3FF08D77-245C-A676-6AA3-5F29C749B443}"/>
              </a:ext>
            </a:extLst>
          </p:cNvPr>
          <p:cNvSpPr txBox="1"/>
          <p:nvPr/>
        </p:nvSpPr>
        <p:spPr>
          <a:xfrm>
            <a:off x="2133600" y="457200"/>
            <a:ext cx="5257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New York City Cancels </a:t>
            </a:r>
          </a:p>
        </p:txBody>
      </p:sp>
      <p:pic>
        <p:nvPicPr>
          <p:cNvPr id="5" name="Picture 4">
            <a:extLst>
              <a:ext uri="{FF2B5EF4-FFF2-40B4-BE49-F238E27FC236}">
                <a16:creationId xmlns:a16="http://schemas.microsoft.com/office/drawing/2014/main" id="{CB25E1FE-B43B-36CD-B77D-ACA793C672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868" y="1037219"/>
            <a:ext cx="2064509" cy="1554480"/>
          </a:xfrm>
          <a:prstGeom prst="rect">
            <a:avLst/>
          </a:prstGeom>
        </p:spPr>
      </p:pic>
      <p:pic>
        <p:nvPicPr>
          <p:cNvPr id="7" name="Picture 6">
            <a:extLst>
              <a:ext uri="{FF2B5EF4-FFF2-40B4-BE49-F238E27FC236}">
                <a16:creationId xmlns:a16="http://schemas.microsoft.com/office/drawing/2014/main" id="{8E865DFB-8984-398B-B540-3AB8B88BCF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1037219"/>
            <a:ext cx="2201375" cy="1554480"/>
          </a:xfrm>
          <a:prstGeom prst="rect">
            <a:avLst/>
          </a:prstGeom>
        </p:spPr>
      </p:pic>
      <p:pic>
        <p:nvPicPr>
          <p:cNvPr id="9" name="Picture 8">
            <a:extLst>
              <a:ext uri="{FF2B5EF4-FFF2-40B4-BE49-F238E27FC236}">
                <a16:creationId xmlns:a16="http://schemas.microsoft.com/office/drawing/2014/main" id="{B55B79C0-F9E4-6AAE-C71B-6C2DBA3DC3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3051" y="2829248"/>
            <a:ext cx="2178759" cy="1554480"/>
          </a:xfrm>
          <a:prstGeom prst="rect">
            <a:avLst/>
          </a:prstGeom>
        </p:spPr>
      </p:pic>
      <p:pic>
        <p:nvPicPr>
          <p:cNvPr id="11" name="Picture 10">
            <a:extLst>
              <a:ext uri="{FF2B5EF4-FFF2-40B4-BE49-F238E27FC236}">
                <a16:creationId xmlns:a16="http://schemas.microsoft.com/office/drawing/2014/main" id="{4D61867D-18EB-35E8-6F9E-040A7E8F57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2829248"/>
            <a:ext cx="2567482" cy="1554480"/>
          </a:xfrm>
          <a:prstGeom prst="rect">
            <a:avLst/>
          </a:prstGeom>
        </p:spPr>
      </p:pic>
      <p:pic>
        <p:nvPicPr>
          <p:cNvPr id="6" name="Picture 5">
            <a:extLst>
              <a:ext uri="{FF2B5EF4-FFF2-40B4-BE49-F238E27FC236}">
                <a16:creationId xmlns:a16="http://schemas.microsoft.com/office/drawing/2014/main" id="{68FF9706-236D-F3C5-9F47-3E598FCE6B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5999" y="1047158"/>
            <a:ext cx="2208998" cy="1554480"/>
          </a:xfrm>
          <a:prstGeom prst="rect">
            <a:avLst/>
          </a:prstGeom>
        </p:spPr>
      </p:pic>
      <p:pic>
        <p:nvPicPr>
          <p:cNvPr id="10" name="Picture 9">
            <a:extLst>
              <a:ext uri="{FF2B5EF4-FFF2-40B4-BE49-F238E27FC236}">
                <a16:creationId xmlns:a16="http://schemas.microsoft.com/office/drawing/2014/main" id="{372EB30B-D8B4-73B0-44B8-5B8FD9ACE9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061" y="2829248"/>
            <a:ext cx="2564249" cy="1554480"/>
          </a:xfrm>
          <a:prstGeom prst="rect">
            <a:avLst/>
          </a:prstGeom>
        </p:spPr>
      </p:pic>
      <p:pic>
        <p:nvPicPr>
          <p:cNvPr id="13" name="Picture 12">
            <a:extLst>
              <a:ext uri="{FF2B5EF4-FFF2-40B4-BE49-F238E27FC236}">
                <a16:creationId xmlns:a16="http://schemas.microsoft.com/office/drawing/2014/main" id="{D951DCD3-16E1-F930-C0C0-CDB46B9DB7B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1191" y="4568257"/>
            <a:ext cx="2444817" cy="1554480"/>
          </a:xfrm>
          <a:prstGeom prst="rect">
            <a:avLst/>
          </a:prstGeom>
        </p:spPr>
      </p:pic>
      <p:pic>
        <p:nvPicPr>
          <p:cNvPr id="15" name="Picture 14">
            <a:extLst>
              <a:ext uri="{FF2B5EF4-FFF2-40B4-BE49-F238E27FC236}">
                <a16:creationId xmlns:a16="http://schemas.microsoft.com/office/drawing/2014/main" id="{2ACA9B93-20A3-48A1-A1B3-9102BB87AB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19870" y="4621277"/>
            <a:ext cx="1704260" cy="1554480"/>
          </a:xfrm>
          <a:prstGeom prst="rect">
            <a:avLst/>
          </a:prstGeom>
        </p:spPr>
      </p:pic>
      <p:pic>
        <p:nvPicPr>
          <p:cNvPr id="17" name="Picture 16">
            <a:extLst>
              <a:ext uri="{FF2B5EF4-FFF2-40B4-BE49-F238E27FC236}">
                <a16:creationId xmlns:a16="http://schemas.microsoft.com/office/drawing/2014/main" id="{6081625D-4C68-6FE0-DC33-08F9548E04B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72200" y="4636761"/>
            <a:ext cx="2258895" cy="1554480"/>
          </a:xfrm>
          <a:prstGeom prst="rect">
            <a:avLst/>
          </a:prstGeom>
        </p:spPr>
      </p:pic>
    </p:spTree>
    <p:extLst>
      <p:ext uri="{BB962C8B-B14F-4D97-AF65-F5344CB8AC3E}">
        <p14:creationId xmlns:p14="http://schemas.microsoft.com/office/powerpoint/2010/main" val="8178086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9F8A9F-5A81-D546-6E0F-283763CD2521}"/>
              </a:ext>
            </a:extLst>
          </p:cNvPr>
          <p:cNvSpPr>
            <a:spLocks noGrp="1"/>
          </p:cNvSpPr>
          <p:nvPr>
            <p:ph type="sldNum" sz="quarter" idx="12"/>
          </p:nvPr>
        </p:nvSpPr>
        <p:spPr/>
        <p:txBody>
          <a:bodyPr/>
          <a:lstStyle/>
          <a:p>
            <a:fld id="{B6F15528-21DE-4FAA-801E-634DDDAF4B2B}" type="slidenum">
              <a:rPr lang="en-US" smtClean="0"/>
              <a:pPr/>
              <a:t>66</a:t>
            </a:fld>
            <a:endParaRPr lang="en-US" dirty="0"/>
          </a:p>
        </p:txBody>
      </p:sp>
      <p:sp>
        <p:nvSpPr>
          <p:cNvPr id="3" name="TextBox 2">
            <a:extLst>
              <a:ext uri="{FF2B5EF4-FFF2-40B4-BE49-F238E27FC236}">
                <a16:creationId xmlns:a16="http://schemas.microsoft.com/office/drawing/2014/main" id="{19A31E28-CAF3-3F4A-2523-610DD89FCAB3}"/>
              </a:ext>
            </a:extLst>
          </p:cNvPr>
          <p:cNvSpPr txBox="1"/>
          <p:nvPr/>
        </p:nvSpPr>
        <p:spPr>
          <a:xfrm>
            <a:off x="2438400" y="191569"/>
            <a:ext cx="518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Postal History: Levitt Machine Cancels</a:t>
            </a:r>
          </a:p>
        </p:txBody>
      </p:sp>
      <p:pic>
        <p:nvPicPr>
          <p:cNvPr id="5" name="Picture 4">
            <a:extLst>
              <a:ext uri="{FF2B5EF4-FFF2-40B4-BE49-F238E27FC236}">
                <a16:creationId xmlns:a16="http://schemas.microsoft.com/office/drawing/2014/main" id="{B39E7363-AD3C-39F8-E9D4-9CD4E2154F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2826" y="2817314"/>
            <a:ext cx="2649353" cy="1645920"/>
          </a:xfrm>
          <a:prstGeom prst="rect">
            <a:avLst/>
          </a:prstGeom>
        </p:spPr>
      </p:pic>
      <p:pic>
        <p:nvPicPr>
          <p:cNvPr id="7" name="Picture 6">
            <a:extLst>
              <a:ext uri="{FF2B5EF4-FFF2-40B4-BE49-F238E27FC236}">
                <a16:creationId xmlns:a16="http://schemas.microsoft.com/office/drawing/2014/main" id="{5642B935-88D6-8CB6-2AFC-26C441FB49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979" y="2817314"/>
            <a:ext cx="2772659" cy="1645920"/>
          </a:xfrm>
          <a:prstGeom prst="rect">
            <a:avLst/>
          </a:prstGeom>
        </p:spPr>
      </p:pic>
      <p:pic>
        <p:nvPicPr>
          <p:cNvPr id="9" name="Picture 8">
            <a:extLst>
              <a:ext uri="{FF2B5EF4-FFF2-40B4-BE49-F238E27FC236}">
                <a16:creationId xmlns:a16="http://schemas.microsoft.com/office/drawing/2014/main" id="{BDDE0200-B754-2466-0414-7FD6B41C89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6400" y="4800600"/>
            <a:ext cx="2493250" cy="1645920"/>
          </a:xfrm>
          <a:prstGeom prst="rect">
            <a:avLst/>
          </a:prstGeom>
        </p:spPr>
      </p:pic>
      <p:pic>
        <p:nvPicPr>
          <p:cNvPr id="19" name="Picture 18">
            <a:extLst>
              <a:ext uri="{FF2B5EF4-FFF2-40B4-BE49-F238E27FC236}">
                <a16:creationId xmlns:a16="http://schemas.microsoft.com/office/drawing/2014/main" id="{2E502DE1-BE68-7E11-3B5D-8D51A0CD5A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97026" y="748847"/>
            <a:ext cx="2767349" cy="1645920"/>
          </a:xfrm>
          <a:prstGeom prst="rect">
            <a:avLst/>
          </a:prstGeom>
        </p:spPr>
      </p:pic>
      <p:pic>
        <p:nvPicPr>
          <p:cNvPr id="21" name="Picture 20">
            <a:extLst>
              <a:ext uri="{FF2B5EF4-FFF2-40B4-BE49-F238E27FC236}">
                <a16:creationId xmlns:a16="http://schemas.microsoft.com/office/drawing/2014/main" id="{AF6353A9-AEA1-8F72-1805-6C290ED7C0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0315" y="4800600"/>
            <a:ext cx="2705261" cy="1645920"/>
          </a:xfrm>
          <a:prstGeom prst="rect">
            <a:avLst/>
          </a:prstGeom>
        </p:spPr>
      </p:pic>
      <p:pic>
        <p:nvPicPr>
          <p:cNvPr id="6" name="Picture 5">
            <a:extLst>
              <a:ext uri="{FF2B5EF4-FFF2-40B4-BE49-F238E27FC236}">
                <a16:creationId xmlns:a16="http://schemas.microsoft.com/office/drawing/2014/main" id="{9D191EF4-1064-A102-855E-58C7CB8829A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74630" y="748847"/>
            <a:ext cx="2317549" cy="1645920"/>
          </a:xfrm>
          <a:prstGeom prst="rect">
            <a:avLst/>
          </a:prstGeom>
        </p:spPr>
      </p:pic>
    </p:spTree>
    <p:extLst>
      <p:ext uri="{BB962C8B-B14F-4D97-AF65-F5344CB8AC3E}">
        <p14:creationId xmlns:p14="http://schemas.microsoft.com/office/powerpoint/2010/main" val="26949172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X4E-A.jpg"/>
          <p:cNvPicPr>
            <a:picLocks noChangeAspect="1"/>
          </p:cNvPicPr>
          <p:nvPr/>
        </p:nvPicPr>
        <p:blipFill>
          <a:blip r:embed="rId2" cstate="print"/>
          <a:stretch>
            <a:fillRect/>
          </a:stretch>
        </p:blipFill>
        <p:spPr>
          <a:xfrm>
            <a:off x="533400" y="1118010"/>
            <a:ext cx="3733800" cy="2485179"/>
          </a:xfrm>
          <a:prstGeom prst="rect">
            <a:avLst/>
          </a:prstGeom>
        </p:spPr>
      </p:pic>
      <p:pic>
        <p:nvPicPr>
          <p:cNvPr id="3" name="Picture 2" descr="UX4E-Kg 47 m0.jpg"/>
          <p:cNvPicPr>
            <a:picLocks noChangeAspect="1"/>
          </p:cNvPicPr>
          <p:nvPr/>
        </p:nvPicPr>
        <p:blipFill>
          <a:blip r:embed="rId3" cstate="print"/>
          <a:stretch>
            <a:fillRect/>
          </a:stretch>
        </p:blipFill>
        <p:spPr>
          <a:xfrm>
            <a:off x="304800" y="4114800"/>
            <a:ext cx="4114800" cy="2459156"/>
          </a:xfrm>
          <a:prstGeom prst="rect">
            <a:avLst/>
          </a:prstGeom>
        </p:spPr>
      </p:pic>
      <p:pic>
        <p:nvPicPr>
          <p:cNvPr id="4" name="Picture 3" descr="UX4E-Eb.jpg"/>
          <p:cNvPicPr>
            <a:picLocks noChangeAspect="1"/>
          </p:cNvPicPr>
          <p:nvPr/>
        </p:nvPicPr>
        <p:blipFill>
          <a:blip r:embed="rId4" cstate="print"/>
          <a:stretch>
            <a:fillRect/>
          </a:stretch>
        </p:blipFill>
        <p:spPr>
          <a:xfrm>
            <a:off x="4876800" y="4191000"/>
            <a:ext cx="4006637" cy="2326184"/>
          </a:xfrm>
          <a:prstGeom prst="rect">
            <a:avLst/>
          </a:prstGeom>
        </p:spPr>
      </p:pic>
      <p:pic>
        <p:nvPicPr>
          <p:cNvPr id="5" name="Picture 4" descr="UX4E-Jd 59 k0.jpg"/>
          <p:cNvPicPr>
            <a:picLocks noChangeAspect="1"/>
          </p:cNvPicPr>
          <p:nvPr/>
        </p:nvPicPr>
        <p:blipFill>
          <a:blip r:embed="rId5" cstate="print"/>
          <a:stretch>
            <a:fillRect/>
          </a:stretch>
        </p:blipFill>
        <p:spPr>
          <a:xfrm>
            <a:off x="4724400" y="1143000"/>
            <a:ext cx="4158883" cy="2504782"/>
          </a:xfrm>
          <a:prstGeom prst="rect">
            <a:avLst/>
          </a:prstGeom>
        </p:spPr>
      </p:pic>
      <p:sp>
        <p:nvSpPr>
          <p:cNvPr id="6" name="TextBox 5"/>
          <p:cNvSpPr txBox="1"/>
          <p:nvPr/>
        </p:nvSpPr>
        <p:spPr>
          <a:xfrm>
            <a:off x="1333500" y="477044"/>
            <a:ext cx="64770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Second Design Essays : Morgan Envelope Co.</a:t>
            </a:r>
          </a:p>
        </p:txBody>
      </p:sp>
      <p:sp>
        <p:nvSpPr>
          <p:cNvPr id="7" name="Slide Number Placeholder 6"/>
          <p:cNvSpPr>
            <a:spLocks noGrp="1"/>
          </p:cNvSpPr>
          <p:nvPr>
            <p:ph type="sldNum" sz="quarter" idx="12"/>
          </p:nvPr>
        </p:nvSpPr>
        <p:spPr/>
        <p:txBody>
          <a:bodyPr/>
          <a:lstStyle/>
          <a:p>
            <a:fld id="{B6F15528-21DE-4FAA-801E-634DDDAF4B2B}" type="slidenum">
              <a:rPr lang="en-US" smtClean="0"/>
              <a:pPr/>
              <a:t>67</a:t>
            </a:fld>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X4E-O.jpg"/>
          <p:cNvPicPr>
            <a:picLocks noChangeAspect="1"/>
          </p:cNvPicPr>
          <p:nvPr/>
        </p:nvPicPr>
        <p:blipFill>
          <a:blip r:embed="rId2" cstate="print"/>
          <a:stretch>
            <a:fillRect/>
          </a:stretch>
        </p:blipFill>
        <p:spPr>
          <a:xfrm>
            <a:off x="0" y="1621210"/>
            <a:ext cx="9144000" cy="3615579"/>
          </a:xfrm>
          <a:prstGeom prst="rect">
            <a:avLst/>
          </a:prstGeom>
        </p:spPr>
      </p:pic>
      <p:sp>
        <p:nvSpPr>
          <p:cNvPr id="3" name="TextBox 2"/>
          <p:cNvSpPr txBox="1"/>
          <p:nvPr/>
        </p:nvSpPr>
        <p:spPr>
          <a:xfrm>
            <a:off x="1066800" y="381000"/>
            <a:ext cx="6781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Unfinished Typo graphed Essay made from engraving </a:t>
            </a:r>
          </a:p>
        </p:txBody>
      </p:sp>
      <p:sp>
        <p:nvSpPr>
          <p:cNvPr id="5" name="TextBox 4"/>
          <p:cNvSpPr txBox="1"/>
          <p:nvPr/>
        </p:nvSpPr>
        <p:spPr>
          <a:xfrm>
            <a:off x="2895600" y="990600"/>
            <a:ext cx="350520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 Bureau of Engraving &amp; Printing</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68</a:t>
            </a:fld>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0001.jpg"/>
          <p:cNvPicPr>
            <a:picLocks noChangeAspect="1"/>
          </p:cNvPicPr>
          <p:nvPr/>
        </p:nvPicPr>
        <p:blipFill>
          <a:blip r:embed="rId2" cstate="print"/>
          <a:stretch>
            <a:fillRect/>
          </a:stretch>
        </p:blipFill>
        <p:spPr>
          <a:xfrm>
            <a:off x="1676400" y="-318247"/>
            <a:ext cx="5545282" cy="7176247"/>
          </a:xfrm>
          <a:prstGeom prst="rect">
            <a:avLst/>
          </a:prstGeom>
        </p:spPr>
      </p:pic>
      <p:sp>
        <p:nvSpPr>
          <p:cNvPr id="3" name="Slide Number Placeholder 2"/>
          <p:cNvSpPr>
            <a:spLocks noGrp="1"/>
          </p:cNvSpPr>
          <p:nvPr>
            <p:ph type="sldNum" sz="quarter" idx="12"/>
          </p:nvPr>
        </p:nvSpPr>
        <p:spPr/>
        <p:txBody>
          <a:bodyPr/>
          <a:lstStyle/>
          <a:p>
            <a:fld id="{B6F15528-21DE-4FAA-801E-634DDDAF4B2B}" type="slidenum">
              <a:rPr lang="en-US" smtClean="0"/>
              <a:pPr/>
              <a:t>69</a:t>
            </a:fld>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0002.jpg"/>
          <p:cNvPicPr>
            <a:picLocks noChangeAspect="1"/>
          </p:cNvPicPr>
          <p:nvPr/>
        </p:nvPicPr>
        <p:blipFill>
          <a:blip r:embed="rId2" cstate="print"/>
          <a:stretch>
            <a:fillRect/>
          </a:stretch>
        </p:blipFill>
        <p:spPr>
          <a:xfrm>
            <a:off x="1600200" y="-152400"/>
            <a:ext cx="6213764" cy="8041341"/>
          </a:xfrm>
          <a:prstGeom prst="rect">
            <a:avLst/>
          </a:prstGeom>
        </p:spPr>
      </p:pic>
      <p:sp>
        <p:nvSpPr>
          <p:cNvPr id="3" name="Slide Number Placeholder 2"/>
          <p:cNvSpPr>
            <a:spLocks noGrp="1"/>
          </p:cNvSpPr>
          <p:nvPr>
            <p:ph type="sldNum" sz="quarter" idx="12"/>
          </p:nvPr>
        </p:nvSpPr>
        <p:spPr/>
        <p:txBody>
          <a:bodyPr/>
          <a:lstStyle/>
          <a:p>
            <a:fld id="{B6F15528-21DE-4FAA-801E-634DDDAF4B2B}" type="slidenum">
              <a:rPr lang="en-US" smtClean="0"/>
              <a:pPr/>
              <a:t>70</a:t>
            </a:fld>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52400"/>
            <a:ext cx="7848600" cy="3693319"/>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References</a:t>
            </a:r>
          </a:p>
          <a:p>
            <a:pPr algn="ctr"/>
            <a:endParaRPr lang="en-US"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United States Postal Card Catalogue 2010 Lewis </a:t>
            </a:r>
            <a:r>
              <a:rPr lang="en-US" dirty="0" err="1">
                <a:latin typeface="Times New Roman" panose="02020603050405020304" pitchFamily="18" charset="0"/>
                <a:cs typeface="Times New Roman" panose="02020603050405020304" pitchFamily="18" charset="0"/>
              </a:rPr>
              <a:t>Bussey</a:t>
            </a:r>
            <a:r>
              <a:rPr lang="en-US" dirty="0">
                <a:latin typeface="Times New Roman" panose="02020603050405020304" pitchFamily="18" charset="0"/>
                <a:cs typeface="Times New Roman" panose="02020603050405020304" pitchFamily="18" charset="0"/>
              </a:rPr>
              <a:t> Editor.</a:t>
            </a:r>
          </a:p>
          <a:p>
            <a:pPr marL="342900" indent="-342900">
              <a:buAutoNum type="arabicPeriod"/>
            </a:pPr>
            <a:r>
              <a:rPr lang="en-US" dirty="0">
                <a:latin typeface="Times New Roman" panose="02020603050405020304" pitchFamily="18" charset="0"/>
                <a:cs typeface="Times New Roman" panose="02020603050405020304" pitchFamily="18" charset="0"/>
              </a:rPr>
              <a:t>Historical catalogue of U.S. Postal Card Essays &amp; Proofs by Bill </a:t>
            </a:r>
            <a:r>
              <a:rPr lang="en-US" dirty="0" err="1">
                <a:latin typeface="Times New Roman" panose="02020603050405020304" pitchFamily="18" charset="0"/>
                <a:cs typeface="Times New Roman" panose="02020603050405020304" pitchFamily="18" charset="0"/>
              </a:rPr>
              <a:t>Falberg</a:t>
            </a:r>
            <a:r>
              <a:rPr lang="en-US" dirty="0">
                <a:latin typeface="Times New Roman" panose="02020603050405020304" pitchFamily="18" charset="0"/>
                <a:cs typeface="Times New Roman" panose="02020603050405020304" pitchFamily="18" charset="0"/>
              </a:rPr>
              <a:t> &amp; Dan Undersander.</a:t>
            </a:r>
          </a:p>
          <a:p>
            <a:pPr marL="342900" indent="-342900">
              <a:buAutoNum type="arabicPeriod"/>
            </a:pPr>
            <a:r>
              <a:rPr lang="en-US" dirty="0">
                <a:latin typeface="Times New Roman" panose="02020603050405020304" pitchFamily="18" charset="0"/>
                <a:cs typeface="Times New Roman" panose="02020603050405020304" pitchFamily="18" charset="0"/>
              </a:rPr>
              <a:t>A Contemporary Account of the United states Postal Card 1870-1875 by Charles Fricke.</a:t>
            </a:r>
          </a:p>
          <a:p>
            <a:pPr marL="342900" indent="-342900">
              <a:buAutoNum type="arabicPeriod"/>
            </a:pPr>
            <a:r>
              <a:rPr lang="en-US" dirty="0">
                <a:latin typeface="Times New Roman" panose="02020603050405020304" pitchFamily="18" charset="0"/>
                <a:cs typeface="Times New Roman" panose="02020603050405020304" pitchFamily="18" charset="0"/>
              </a:rPr>
              <a:t>U.S. Domestic Postal Card Regulations 1874-1885 by Robert </a:t>
            </a:r>
            <a:r>
              <a:rPr lang="en-US" dirty="0" err="1">
                <a:latin typeface="Times New Roman" panose="02020603050405020304" pitchFamily="18" charset="0"/>
                <a:cs typeface="Times New Roman" panose="02020603050405020304" pitchFamily="18" charset="0"/>
              </a:rPr>
              <a:t>Stendel</a:t>
            </a:r>
            <a:r>
              <a:rPr lang="en-US" dirty="0">
                <a:latin typeface="Times New Roman" panose="02020603050405020304" pitchFamily="18" charset="0"/>
                <a:cs typeface="Times New Roman" panose="02020603050405020304" pitchFamily="18" charset="0"/>
              </a:rPr>
              <a:t>.</a:t>
            </a:r>
          </a:p>
          <a:p>
            <a:pPr marL="342900" indent="-342900">
              <a:buAutoNum type="arabicPeriod"/>
            </a:pPr>
            <a:r>
              <a:rPr lang="en-US" i="1" dirty="0">
                <a:latin typeface="Times New Roman" panose="02020603050405020304" pitchFamily="18" charset="0"/>
                <a:cs typeface="Times New Roman" panose="02020603050405020304" pitchFamily="18" charset="0"/>
              </a:rPr>
              <a:t>Postal Stationery September – October 2013 </a:t>
            </a:r>
            <a:r>
              <a:rPr lang="en-US" dirty="0">
                <a:latin typeface="Times New Roman" panose="02020603050405020304" pitchFamily="18" charset="0"/>
                <a:cs typeface="Times New Roman" panose="02020603050405020304" pitchFamily="18" charset="0"/>
              </a:rPr>
              <a:t>Volume 55 Number 5. Census of USA Postal Cards Used Internationally Before Their Rates Were Established by Alex </a:t>
            </a:r>
            <a:r>
              <a:rPr lang="en-US" dirty="0" err="1">
                <a:latin typeface="Times New Roman" panose="02020603050405020304" pitchFamily="18" charset="0"/>
                <a:cs typeface="Times New Roman" panose="02020603050405020304" pitchFamily="18" charset="0"/>
              </a:rPr>
              <a:t>Gundel</a:t>
            </a:r>
            <a:r>
              <a:rPr lang="en-US" dirty="0">
                <a:latin typeface="Times New Roman" panose="02020603050405020304" pitchFamily="18" charset="0"/>
                <a:cs typeface="Times New Roman" panose="02020603050405020304" pitchFamily="18" charset="0"/>
              </a:rPr>
              <a:t>.</a:t>
            </a:r>
          </a:p>
          <a:p>
            <a:pPr marL="342900" indent="-342900">
              <a:buAutoNum type="arabicPeriod"/>
            </a:pPr>
            <a:r>
              <a:rPr lang="en-US" dirty="0">
                <a:latin typeface="Times New Roman" panose="02020603050405020304" pitchFamily="18" charset="0"/>
                <a:cs typeface="Times New Roman" panose="02020603050405020304" pitchFamily="18" charset="0"/>
              </a:rPr>
              <a:t>Plating of the first United States postal card by Charles A. Fricke. </a:t>
            </a:r>
          </a:p>
          <a:p>
            <a:pPr marL="342900" indent="-342900">
              <a:buAutoNum type="arabicPeriod"/>
            </a:pPr>
            <a:endParaRPr lang="en-US" dirty="0"/>
          </a:p>
        </p:txBody>
      </p:sp>
      <p:pic>
        <p:nvPicPr>
          <p:cNvPr id="3" name="Picture 2" descr="1st Issue.jpg"/>
          <p:cNvPicPr>
            <a:picLocks noChangeAspect="1"/>
          </p:cNvPicPr>
          <p:nvPr/>
        </p:nvPicPr>
        <p:blipFill>
          <a:blip r:embed="rId2" cstate="print"/>
          <a:stretch>
            <a:fillRect/>
          </a:stretch>
        </p:blipFill>
        <p:spPr>
          <a:xfrm>
            <a:off x="1981200" y="3733800"/>
            <a:ext cx="5038344" cy="2953512"/>
          </a:xfrm>
          <a:prstGeom prst="rect">
            <a:avLst/>
          </a:prstGeom>
        </p:spPr>
      </p:pic>
      <p:sp>
        <p:nvSpPr>
          <p:cNvPr id="4" name="Slide Number Placeholder 3"/>
          <p:cNvSpPr>
            <a:spLocks noGrp="1"/>
          </p:cNvSpPr>
          <p:nvPr>
            <p:ph type="sldNum" sz="quarter" idx="12"/>
          </p:nvPr>
        </p:nvSpPr>
        <p:spPr/>
        <p:txBody>
          <a:bodyPr/>
          <a:lstStyle/>
          <a:p>
            <a:fld id="{B6F15528-21DE-4FAA-801E-634DDDAF4B2B}" type="slidenum">
              <a:rPr lang="en-US" smtClean="0"/>
              <a:pPr/>
              <a:t>71</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12048</TotalTime>
  <Words>3249</Words>
  <Application>Microsoft Office PowerPoint</Application>
  <PresentationFormat>On-screen Show (4:3)</PresentationFormat>
  <Paragraphs>309</Paragraphs>
  <Slides>71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71</vt:i4>
      </vt:variant>
    </vt:vector>
  </HeadingPairs>
  <TitlesOfParts>
    <vt:vector size="75" baseType="lpstr">
      <vt:lpstr>Arial</vt:lpstr>
      <vt:lpstr>Calibri</vt:lpstr>
      <vt:lpstr>Times New Roman</vt:lpstr>
      <vt:lpstr>Office Theme</vt:lpstr>
      <vt:lpstr>First Issue Postal Card of 1873 </vt:lpstr>
      <vt:lpstr>DEVELOPMENT: Forerunner                                                      American Post Card Co. August 1871 </vt:lpstr>
      <vt:lpstr>DEVELOPMENT: Forerunner Essay                                        The Lipman Postal Card Design  May 1872</vt:lpstr>
      <vt:lpstr>PowerPoint Presentation</vt:lpstr>
      <vt:lpstr>PowerPoint Presentation</vt:lpstr>
      <vt:lpstr>DEVELOPMENT: Forerunner Essay</vt:lpstr>
      <vt:lpstr>DEVELOPMENT: Forerunner Essays                                                 Continental Bank Note Co. July 1872</vt:lpstr>
      <vt:lpstr>DEVELOPMENT: Forerunner Essay                                                        National Bank Note Co June 1872</vt:lpstr>
      <vt:lpstr>DEVELOPEMENT</vt:lpstr>
      <vt:lpstr>PowerPoint Presentation</vt:lpstr>
      <vt:lpstr>PowerPoint Presentation</vt:lpstr>
      <vt:lpstr>PowerPoint Presentation</vt:lpstr>
      <vt:lpstr>PowerPoint Presentation</vt:lpstr>
      <vt:lpstr>PowerPoint Presentation</vt:lpstr>
      <vt:lpstr>PowerPoint Presentation</vt:lpstr>
      <vt:lpstr>DEVELOPMENT: Secret Mark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Rocco Caponi</dc:creator>
  <cp:lastModifiedBy>rocco caponi</cp:lastModifiedBy>
  <cp:revision>97</cp:revision>
  <dcterms:created xsi:type="dcterms:W3CDTF">2006-08-16T00:00:00Z</dcterms:created>
  <dcterms:modified xsi:type="dcterms:W3CDTF">2023-01-29T05:22:42Z</dcterms:modified>
</cp:coreProperties>
</file>